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1" r:id="rId4"/>
    <p:sldMasterId id="2147483672" r:id="rId5"/>
  </p:sldMasterIdLst>
  <p:notesMasterIdLst>
    <p:notesMasterId r:id="rId23"/>
  </p:notesMasterIdLst>
  <p:handoutMasterIdLst>
    <p:handoutMasterId r:id="rId24"/>
  </p:handoutMasterIdLst>
  <p:sldIdLst>
    <p:sldId id="276" r:id="rId6"/>
    <p:sldId id="556" r:id="rId7"/>
    <p:sldId id="551" r:id="rId8"/>
    <p:sldId id="497" r:id="rId9"/>
    <p:sldId id="541" r:id="rId10"/>
    <p:sldId id="552" r:id="rId11"/>
    <p:sldId id="488" r:id="rId12"/>
    <p:sldId id="543" r:id="rId13"/>
    <p:sldId id="483" r:id="rId14"/>
    <p:sldId id="481" r:id="rId15"/>
    <p:sldId id="482" r:id="rId16"/>
    <p:sldId id="520" r:id="rId17"/>
    <p:sldId id="2147474495" r:id="rId18"/>
    <p:sldId id="2147474493" r:id="rId19"/>
    <p:sldId id="2147474492" r:id="rId20"/>
    <p:sldId id="519" r:id="rId21"/>
    <p:sldId id="486" r:id="rId2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05" userDrawn="1">
          <p15:clr>
            <a:srgbClr val="A4A3A4"/>
          </p15:clr>
        </p15:guide>
        <p15:guide id="2" pos="317" userDrawn="1">
          <p15:clr>
            <a:srgbClr val="A4A3A4"/>
          </p15:clr>
        </p15:guide>
        <p15:guide id="3" orient="horz" pos="2006" userDrawn="1">
          <p15:clr>
            <a:srgbClr val="9AA0A6"/>
          </p15:clr>
        </p15:guide>
        <p15:guide id="4" pos="5556" userDrawn="1">
          <p15:clr>
            <a:srgbClr val="A4A3A4"/>
          </p15:clr>
        </p15:guide>
        <p15:guide id="5" orient="horz" pos="73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BDBD"/>
    <a:srgbClr val="E7E7E7"/>
    <a:srgbClr val="97CE69"/>
    <a:srgbClr val="000600"/>
    <a:srgbClr val="F58022"/>
    <a:srgbClr val="7CC142"/>
    <a:srgbClr val="8CC63F"/>
    <a:srgbClr val="FFFFFF"/>
    <a:srgbClr val="95C11F"/>
    <a:srgbClr val="8CC6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95700" autoAdjust="0"/>
  </p:normalViewPr>
  <p:slideViewPr>
    <p:cSldViewPr snapToGrid="0">
      <p:cViewPr varScale="1">
        <p:scale>
          <a:sx n="140" d="100"/>
          <a:sy n="140" d="100"/>
        </p:scale>
        <p:origin x="696" y="108"/>
      </p:cViewPr>
      <p:guideLst>
        <p:guide orient="horz" pos="305"/>
        <p:guide pos="317"/>
        <p:guide orient="horz" pos="2006"/>
        <p:guide pos="5556"/>
        <p:guide orient="horz" pos="735"/>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9006727-D4E5-FE64-E76F-FB937FCBF42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36ED29B9-7BEF-5F2C-C9FD-367C4A4DF4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B2E90F-1E3E-4EAF-BDD2-3F2959E9A7FD}" type="datetimeFigureOut">
              <a:rPr lang="fr-FR" smtClean="0"/>
              <a:t>12/12/2025</a:t>
            </a:fld>
            <a:endParaRPr lang="fr-FR"/>
          </a:p>
        </p:txBody>
      </p:sp>
      <p:sp>
        <p:nvSpPr>
          <p:cNvPr id="4" name="Espace réservé du pied de page 3">
            <a:extLst>
              <a:ext uri="{FF2B5EF4-FFF2-40B4-BE49-F238E27FC236}">
                <a16:creationId xmlns:a16="http://schemas.microsoft.com/office/drawing/2014/main" id="{C9C68D0C-0BF1-48E6-B60F-ACB67880B4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DEA3ACB-8590-0DE4-8AD8-545E1947C6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21E967-E6BF-49BA-A5B1-B77DAC194018}" type="slidenum">
              <a:rPr lang="fr-FR" smtClean="0"/>
              <a:t>‹N°›</a:t>
            </a:fld>
            <a:endParaRPr lang="fr-FR"/>
          </a:p>
        </p:txBody>
      </p:sp>
    </p:spTree>
    <p:extLst>
      <p:ext uri="{BB962C8B-B14F-4D97-AF65-F5344CB8AC3E}">
        <p14:creationId xmlns:p14="http://schemas.microsoft.com/office/powerpoint/2010/main" val="2514569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3712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0308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 fps</a:t>
            </a:r>
          </a:p>
          <a:p>
            <a:r>
              <a:rPr lang="en-US" dirty="0"/>
              <a:t>512*512</a:t>
            </a:r>
          </a:p>
          <a:p>
            <a:endParaRPr lang="en-US" dirty="0"/>
          </a:p>
        </p:txBody>
      </p:sp>
    </p:spTree>
    <p:extLst>
      <p:ext uri="{BB962C8B-B14F-4D97-AF65-F5344CB8AC3E}">
        <p14:creationId xmlns:p14="http://schemas.microsoft.com/office/powerpoint/2010/main" val="157679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 fps</a:t>
            </a:r>
          </a:p>
          <a:p>
            <a:r>
              <a:rPr lang="en-US" dirty="0"/>
              <a:t>512*512</a:t>
            </a:r>
          </a:p>
          <a:p>
            <a:endParaRPr lang="en-US" dirty="0"/>
          </a:p>
          <a:p>
            <a:r>
              <a:rPr lang="en-US" dirty="0"/>
              <a:t>Measurement focuses on the amplitude (peak calcium concentration), frequency (how often transients occur), and kinetics (rise and decay times), which provide insight into the dynamics of calcium signaling during excitation–contraction coupling.</a:t>
            </a:r>
          </a:p>
          <a:p>
            <a:endParaRPr lang="en-US" dirty="0"/>
          </a:p>
        </p:txBody>
      </p:sp>
    </p:spTree>
    <p:extLst>
      <p:ext uri="{BB962C8B-B14F-4D97-AF65-F5344CB8AC3E}">
        <p14:creationId xmlns:p14="http://schemas.microsoft.com/office/powerpoint/2010/main" val="1222151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Functional assays or gene markers assessed by qt-PCR</a:t>
            </a:r>
          </a:p>
        </p:txBody>
      </p:sp>
    </p:spTree>
    <p:extLst>
      <p:ext uri="{BB962C8B-B14F-4D97-AF65-F5344CB8AC3E}">
        <p14:creationId xmlns:p14="http://schemas.microsoft.com/office/powerpoint/2010/main" val="3496992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SCN5A - </a:t>
            </a:r>
            <a:r>
              <a:rPr lang="en-US" i="1" dirty="0">
                <a:latin typeface="Calibri Light" panose="020F0302020204030204" pitchFamily="34" charset="0"/>
                <a:ea typeface="Calibri Light" panose="020F0302020204030204" pitchFamily="34" charset="0"/>
                <a:cs typeface="Calibri Light" panose="020F0302020204030204" pitchFamily="34" charset="0"/>
              </a:rPr>
              <a:t>Voltage gated sodium channel (critical role in the initiation and propagation of action potentials)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a:latin typeface="Calibri Light" panose="020F0302020204030204" pitchFamily="34" charset="0"/>
                <a:ea typeface="Calibri Light" panose="020F0302020204030204" pitchFamily="34" charset="0"/>
                <a:cs typeface="Calibri Light" panose="020F0302020204030204" pitchFamily="34" charset="0"/>
              </a:rPr>
              <a:t>CACNA1C - E</a:t>
            </a:r>
            <a:r>
              <a:rPr lang="en-US" dirty="0"/>
              <a:t>ncodes the α₁C subunit of the L-type voltage-gated calcium channel. This channel is crucial for mediating calcium influx</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KCNJ2 - encodes the Kir2.1 potassium channel, an inward-rectifier channel that helps stabilize the resting membrane potential in excitable cells such as those in the heart and skeletal muscle.</a:t>
            </a:r>
            <a:endParaRPr lang="en-US" i="1" dirty="0">
              <a:latin typeface="Calibri Light" panose="020F0302020204030204" pitchFamily="34" charset="0"/>
              <a:ea typeface="Calibri Light" panose="020F0302020204030204" pitchFamily="34" charset="0"/>
              <a:cs typeface="Calibri Light" panose="020F03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a:latin typeface="Calibri Light" panose="020F0302020204030204" pitchFamily="34" charset="0"/>
                <a:ea typeface="Calibri Light" panose="020F0302020204030204" pitchFamily="34" charset="0"/>
                <a:cs typeface="Calibri Light" panose="020F0302020204030204" pitchFamily="34" charset="0"/>
              </a:rPr>
              <a:t>RYR2 - Ryanodine receptor 2 (regulates calcium ion release during excitation-contraction coupling)</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dirty="0"/>
              <a:t>ATP2A2 - encodes the </a:t>
            </a:r>
            <a:r>
              <a:rPr lang="en-US" b="0" dirty="0" err="1"/>
              <a:t>sarco</a:t>
            </a:r>
            <a:r>
              <a:rPr lang="en-US" b="0" dirty="0"/>
              <a:t>/endoplasmic reticulum Ca²⁺-ATPase 2 (SERCA2), a pump that transports calcium ions from the cytosol into the sarcoplasmic or endoplasmic reticulum.</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SLC8A1 gene encodes </a:t>
            </a:r>
            <a:r>
              <a:rPr lang="en-US" b="1" dirty="0"/>
              <a:t>NCX1</a:t>
            </a:r>
            <a:r>
              <a:rPr lang="en-US" dirty="0"/>
              <a:t>, the </a:t>
            </a:r>
            <a:r>
              <a:rPr lang="en-US" b="1" dirty="0"/>
              <a:t>sodium-calcium exchanger 1 - </a:t>
            </a:r>
            <a:r>
              <a:rPr lang="en-US" dirty="0"/>
              <a:t>crucial for removing calcium from the cytosol after each heartbeat, aiding muscle relaxation.</a:t>
            </a:r>
            <a:endParaRPr lang="en-US" b="0" i="1" dirty="0">
              <a:latin typeface="Calibri Light" panose="020F0302020204030204" pitchFamily="34" charset="0"/>
              <a:ea typeface="Calibri Light" panose="020F0302020204030204" pitchFamily="34" charset="0"/>
              <a:cs typeface="Calibri Light" panose="020F0302020204030204" pitchFamily="34" charset="0"/>
            </a:endParaRPr>
          </a:p>
          <a:p>
            <a:r>
              <a:rPr lang="en-US" i="1" dirty="0">
                <a:latin typeface="Calibri Light" panose="020F0302020204030204" pitchFamily="34" charset="0"/>
                <a:ea typeface="Calibri Light" panose="020F0302020204030204" pitchFamily="34" charset="0"/>
                <a:cs typeface="Calibri Light" panose="020F0302020204030204" pitchFamily="34" charset="0"/>
              </a:rPr>
              <a:t>MYH6 – encodes for alpha heavy chain cardiac myosin</a:t>
            </a:r>
          </a:p>
          <a:p>
            <a:r>
              <a:rPr lang="en-US" dirty="0"/>
              <a:t>MYH7 - encodes the β-myosin heavy chain</a:t>
            </a:r>
            <a:r>
              <a:rPr lang="en-US" i="1" dirty="0">
                <a:latin typeface="Calibri Light" panose="020F0302020204030204" pitchFamily="34" charset="0"/>
                <a:ea typeface="Calibri Light" panose="020F0302020204030204" pitchFamily="34" charset="0"/>
                <a:cs typeface="Calibri Light" panose="020F0302020204030204" pitchFamily="34" charset="0"/>
              </a:rPr>
              <a:t>  </a:t>
            </a:r>
          </a:p>
          <a:p>
            <a:r>
              <a:rPr lang="en-US" i="1" dirty="0">
                <a:latin typeface="Calibri Light" panose="020F0302020204030204" pitchFamily="34" charset="0"/>
                <a:ea typeface="Calibri Light" panose="020F0302020204030204" pitchFamily="34" charset="0"/>
                <a:cs typeface="Calibri Light" panose="020F0302020204030204" pitchFamily="34" charset="0"/>
              </a:rPr>
              <a:t>TNNI3 – encodes for cardiac troponin I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a:latin typeface="Calibri Light" panose="020F0302020204030204" pitchFamily="34" charset="0"/>
                <a:ea typeface="Calibri Light" panose="020F0302020204030204" pitchFamily="34" charset="0"/>
                <a:cs typeface="Calibri Light" panose="020F0302020204030204" pitchFamily="34" charset="0"/>
              </a:rPr>
              <a:t>CPT1B - Carnitine Palmitoyl transferase 1B (crucial role in the metabolism of long-chained fatty acids)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i="1" dirty="0">
                <a:latin typeface="Calibri Light" panose="020F0302020204030204" pitchFamily="34" charset="0"/>
                <a:ea typeface="Calibri Light" panose="020F0302020204030204" pitchFamily="34" charset="0"/>
                <a:cs typeface="Calibri Light" panose="020F0302020204030204" pitchFamily="34" charset="0"/>
              </a:rPr>
              <a:t>Housekeeping gene – GAPDH - </a:t>
            </a:r>
            <a:r>
              <a:rPr lang="en-US" b="1" dirty="0"/>
              <a:t>glyceraldehyde-3-phosphate dehydrogenase</a:t>
            </a:r>
            <a:r>
              <a:rPr lang="en-US" dirty="0"/>
              <a:t>. It is a key enzyme in glycolysis, catalyzing the conversion of glyceraldehyde-3-phosphate into 1,3-bisphosphoglycerate, with the concurrent reduction of NAD⁺ to NADH. In addition to its central metabolic role, GAPDH is commonly used as a housekeeping gene in molecular biology due to its consistent expression across various cell types and conditions. This makes it a popular internal control for gene expression studies.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i="1" dirty="0">
              <a:latin typeface="Calibri Light" panose="020F0302020204030204" pitchFamily="34" charset="0"/>
              <a:ea typeface="Calibri Light" panose="020F0302020204030204" pitchFamily="34" charset="0"/>
              <a:cs typeface="Calibri Light" panose="020F0302020204030204" pitchFamily="34" charset="0"/>
            </a:endParaRPr>
          </a:p>
          <a:p>
            <a:pPr marL="158750" indent="0">
              <a:buNone/>
            </a:pPr>
            <a:endParaRPr lang="en-US" i="1" dirty="0">
              <a:latin typeface="Calibri Light" panose="020F0302020204030204" pitchFamily="34" charset="0"/>
              <a:ea typeface="Calibri Light" panose="020F0302020204030204" pitchFamily="34" charset="0"/>
              <a:cs typeface="Calibri Light" panose="020F03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i="1" dirty="0">
              <a:latin typeface="Calibri Light" panose="020F0302020204030204" pitchFamily="34" charset="0"/>
              <a:ea typeface="Calibri Light" panose="020F0302020204030204" pitchFamily="34" charset="0"/>
              <a:cs typeface="Calibri Light" panose="020F030202020403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i="1"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p>
        </p:txBody>
      </p:sp>
    </p:spTree>
    <p:extLst>
      <p:ext uri="{BB962C8B-B14F-4D97-AF65-F5344CB8AC3E}">
        <p14:creationId xmlns:p14="http://schemas.microsoft.com/office/powerpoint/2010/main" val="2250317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79486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20"/>
        <p:cNvGrpSpPr/>
        <p:nvPr/>
      </p:nvGrpSpPr>
      <p:grpSpPr>
        <a:xfrm>
          <a:off x="0" y="0"/>
          <a:ext cx="0" cy="0"/>
          <a:chOff x="0" y="0"/>
          <a:chExt cx="0" cy="0"/>
        </a:xfrm>
      </p:grpSpPr>
      <p:sp>
        <p:nvSpPr>
          <p:cNvPr id="17" name="Google Shape;24;p5">
            <a:extLst>
              <a:ext uri="{FF2B5EF4-FFF2-40B4-BE49-F238E27FC236}">
                <a16:creationId xmlns:a16="http://schemas.microsoft.com/office/drawing/2014/main" id="{9083CFCD-182C-BB48-B7BE-51BB6F65ED2D}"/>
              </a:ext>
            </a:extLst>
          </p:cNvPr>
          <p:cNvSpPr txBox="1">
            <a:spLocks/>
          </p:cNvSpPr>
          <p:nvPr userDrawn="1"/>
        </p:nvSpPr>
        <p:spPr>
          <a:xfrm>
            <a:off x="-20403" y="4658230"/>
            <a:ext cx="548700" cy="3936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GB" sz="800" smtClean="0">
                <a:latin typeface="Rajdhani" panose="02000000000000000000" pitchFamily="2" charset="0"/>
                <a:cs typeface="Rajdhani" panose="02000000000000000000" pitchFamily="2" charset="0"/>
              </a:rPr>
              <a:pPr/>
              <a:t>‹N°›</a:t>
            </a:fld>
            <a:endParaRPr lang="en-GB" sz="800" dirty="0">
              <a:latin typeface="Rajdhani" panose="02000000000000000000" pitchFamily="2" charset="0"/>
              <a:cs typeface="Rajdhani" panose="02000000000000000000" pitchFamily="2" charset="0"/>
            </a:endParaRPr>
          </a:p>
        </p:txBody>
      </p:sp>
      <p:cxnSp>
        <p:nvCxnSpPr>
          <p:cNvPr id="19" name="Connecteur droit 18">
            <a:extLst>
              <a:ext uri="{FF2B5EF4-FFF2-40B4-BE49-F238E27FC236}">
                <a16:creationId xmlns:a16="http://schemas.microsoft.com/office/drawing/2014/main" id="{26507076-5340-CB52-53DB-056A50862A51}"/>
              </a:ext>
            </a:extLst>
          </p:cNvPr>
          <p:cNvCxnSpPr>
            <a:cxnSpLocks/>
          </p:cNvCxnSpPr>
          <p:nvPr userDrawn="1"/>
        </p:nvCxnSpPr>
        <p:spPr>
          <a:xfrm>
            <a:off x="16945" y="555143"/>
            <a:ext cx="7597422" cy="0"/>
          </a:xfrm>
          <a:prstGeom prst="line">
            <a:avLst/>
          </a:prstGeom>
          <a:ln>
            <a:solidFill>
              <a:schemeClr val="dk1">
                <a:shade val="95000"/>
                <a:satMod val="105000"/>
              </a:schemeClr>
            </a:solidFill>
            <a:prstDash val="sysDot"/>
          </a:ln>
        </p:spPr>
        <p:style>
          <a:lnRef idx="1">
            <a:schemeClr val="dk1"/>
          </a:lnRef>
          <a:fillRef idx="0">
            <a:schemeClr val="dk1"/>
          </a:fillRef>
          <a:effectRef idx="0">
            <a:schemeClr val="dk1"/>
          </a:effectRef>
          <a:fontRef idx="minor">
            <a:schemeClr val="tx1"/>
          </a:fontRef>
        </p:style>
      </p:cxnSp>
      <p:pic>
        <p:nvPicPr>
          <p:cNvPr id="4" name="Image 1" descr="Une image contenant Graphique, symbole, Police, logo&#10;&#10;Description générée automatiquement">
            <a:extLst>
              <a:ext uri="{FF2B5EF4-FFF2-40B4-BE49-F238E27FC236}">
                <a16:creationId xmlns:a16="http://schemas.microsoft.com/office/drawing/2014/main" id="{2FBFACA7-49F6-438B-03A9-50A543DEAA30}"/>
              </a:ext>
            </a:extLst>
          </p:cNvPr>
          <p:cNvPicPr>
            <a:picLocks noChangeAspect="1"/>
          </p:cNvPicPr>
          <p:nvPr userDrawn="1"/>
        </p:nvPicPr>
        <p:blipFill>
          <a:blip r:embed="rId2"/>
          <a:stretch>
            <a:fillRect/>
          </a:stretch>
        </p:blipFill>
        <p:spPr>
          <a:xfrm>
            <a:off x="8001590" y="214829"/>
            <a:ext cx="1003388" cy="50746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3" name="Google Shape;10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4" name="Google Shape;10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8" name="Google Shape;108;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15" name="Google Shape;115;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E6E6E6"/>
          </a:solidFill>
          <a:ln/>
        </p:spPr>
        <p:txBody>
          <a:bodyPr/>
          <a:lstStyle/>
          <a:p>
            <a:endParaRPr lang="fr-FR" sz="1125" b="0" i="0">
              <a:latin typeface="Calibri" panose="020F0502020204030204" pitchFamily="34" charset="0"/>
            </a:endParaRPr>
          </a:p>
        </p:txBody>
      </p:sp>
      <p:sp>
        <p:nvSpPr>
          <p:cNvPr id="3" name="Shape 1"/>
          <p:cNvSpPr/>
          <p:nvPr/>
        </p:nvSpPr>
        <p:spPr>
          <a:xfrm>
            <a:off x="0" y="0"/>
            <a:ext cx="9144000" cy="5143500"/>
          </a:xfrm>
          <a:prstGeom prst="rect">
            <a:avLst/>
          </a:prstGeom>
          <a:solidFill>
            <a:srgbClr val="FFFFFF"/>
          </a:solidFill>
          <a:ln/>
        </p:spPr>
        <p:txBody>
          <a:bodyPr/>
          <a:lstStyle/>
          <a:p>
            <a:endParaRPr lang="fr-FR" sz="1125" b="0" i="0">
              <a:latin typeface="Calibri" panose="020F0502020204030204" pitchFamily="34" charset="0"/>
            </a:endParaRPr>
          </a:p>
        </p:txBody>
      </p:sp>
    </p:spTree>
    <p:extLst>
      <p:ext uri="{BB962C8B-B14F-4D97-AF65-F5344CB8AC3E}">
        <p14:creationId xmlns:p14="http://schemas.microsoft.com/office/powerpoint/2010/main" val="22023465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51"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3.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hyperlink" Target="https://doi.org/10.1101/2024.08.21.60907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microsoft.com/office/2007/relationships/media" Target="../media/media3.mp4"/><Relationship Id="rId7" Type="http://schemas.openxmlformats.org/officeDocument/2006/relationships/slideLayout" Target="../slideLayouts/slideLayout1.xml"/><Relationship Id="rId12"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7.png"/><Relationship Id="rId5" Type="http://schemas.microsoft.com/office/2007/relationships/media" Target="../media/media4.mp4"/><Relationship Id="rId10" Type="http://schemas.openxmlformats.org/officeDocument/2006/relationships/image" Target="../media/image6.png"/><Relationship Id="rId4" Type="http://schemas.openxmlformats.org/officeDocument/2006/relationships/video" Target="../media/media3.mp4"/><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microsoft.com/office/2007/relationships/media" Target="../media/media6.mp4"/><Relationship Id="rId7" Type="http://schemas.openxmlformats.org/officeDocument/2006/relationships/image" Target="../media/image14.svg"/><Relationship Id="rId12"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Layout" Target="../slideLayouts/slideLayout1.xml"/><Relationship Id="rId10" Type="http://schemas.openxmlformats.org/officeDocument/2006/relationships/image" Target="../media/image16.png"/><Relationship Id="rId4" Type="http://schemas.openxmlformats.org/officeDocument/2006/relationships/video" Target="../media/media6.mp4"/><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9.mp4"/><Relationship Id="rId7" Type="http://schemas.openxmlformats.org/officeDocument/2006/relationships/image" Target="../media/image23.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4.xml"/><Relationship Id="rId11" Type="http://schemas.openxmlformats.org/officeDocument/2006/relationships/image" Target="../media/image27.png"/><Relationship Id="rId5" Type="http://schemas.openxmlformats.org/officeDocument/2006/relationships/slideLayout" Target="../slideLayouts/slideLayout1.xml"/><Relationship Id="rId10" Type="http://schemas.openxmlformats.org/officeDocument/2006/relationships/image" Target="../media/image26.png"/><Relationship Id="rId4" Type="http://schemas.openxmlformats.org/officeDocument/2006/relationships/video" Target="../media/media9.mp4"/><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59BB18E-4895-205E-8FA1-83ACB10B65F6}"/>
              </a:ext>
            </a:extLst>
          </p:cNvPr>
          <p:cNvPicPr>
            <a:picLocks noChangeAspect="1"/>
          </p:cNvPicPr>
          <p:nvPr/>
        </p:nvPicPr>
        <p:blipFill>
          <a:blip r:embed="rId3"/>
          <a:srcRect/>
          <a:stretch/>
        </p:blipFill>
        <p:spPr>
          <a:xfrm>
            <a:off x="-13291" y="-13291"/>
            <a:ext cx="9191625" cy="5170289"/>
          </a:xfrm>
          <a:prstGeom prst="rect">
            <a:avLst/>
          </a:prstGeom>
        </p:spPr>
      </p:pic>
      <p:grpSp>
        <p:nvGrpSpPr>
          <p:cNvPr id="33" name="Groupe 32">
            <a:extLst>
              <a:ext uri="{FF2B5EF4-FFF2-40B4-BE49-F238E27FC236}">
                <a16:creationId xmlns:a16="http://schemas.microsoft.com/office/drawing/2014/main" id="{A407FA38-A4F6-DFA1-931D-536BAF2C71EC}"/>
              </a:ext>
            </a:extLst>
          </p:cNvPr>
          <p:cNvGrpSpPr/>
          <p:nvPr/>
        </p:nvGrpSpPr>
        <p:grpSpPr>
          <a:xfrm>
            <a:off x="6390419" y="3667125"/>
            <a:ext cx="2019706" cy="946085"/>
            <a:chOff x="10153713" y="5834162"/>
            <a:chExt cx="3302485" cy="1546973"/>
          </a:xfrm>
        </p:grpSpPr>
        <p:sp>
          <p:nvSpPr>
            <p:cNvPr id="13" name="Forme libre 12">
              <a:extLst>
                <a:ext uri="{FF2B5EF4-FFF2-40B4-BE49-F238E27FC236}">
                  <a16:creationId xmlns:a16="http://schemas.microsoft.com/office/drawing/2014/main" id="{8CC2709E-AF38-68FD-6470-D86CE0796B25}"/>
                </a:ext>
              </a:extLst>
            </p:cNvPr>
            <p:cNvSpPr/>
            <p:nvPr/>
          </p:nvSpPr>
          <p:spPr>
            <a:xfrm>
              <a:off x="10827428" y="5834162"/>
              <a:ext cx="787763" cy="976360"/>
            </a:xfrm>
            <a:custGeom>
              <a:avLst/>
              <a:gdLst>
                <a:gd name="connsiteX0" fmla="*/ 125414 w 787763"/>
                <a:gd name="connsiteY0" fmla="*/ 868240 h 976360"/>
                <a:gd name="connsiteX1" fmla="*/ 208202 w 787763"/>
                <a:gd name="connsiteY1" fmla="*/ 875747 h 976360"/>
                <a:gd name="connsiteX2" fmla="*/ 652222 w 787763"/>
                <a:gd name="connsiteY2" fmla="*/ 390937 h 976360"/>
                <a:gd name="connsiteX3" fmla="*/ 227567 w 787763"/>
                <a:gd name="connsiteY3" fmla="*/ 100223 h 976360"/>
                <a:gd name="connsiteX4" fmla="*/ 145409 w 787763"/>
                <a:gd name="connsiteY4" fmla="*/ 22057 h 976360"/>
                <a:gd name="connsiteX5" fmla="*/ 136414 w 787763"/>
                <a:gd name="connsiteY5" fmla="*/ 5152 h 976360"/>
                <a:gd name="connsiteX6" fmla="*/ 726932 w 787763"/>
                <a:gd name="connsiteY6" fmla="*/ 212887 h 976360"/>
                <a:gd name="connsiteX7" fmla="*/ 737990 w 787763"/>
                <a:gd name="connsiteY7" fmla="*/ 712081 h 976360"/>
                <a:gd name="connsiteX8" fmla="*/ 38673 w 787763"/>
                <a:gd name="connsiteY8" fmla="*/ 967838 h 976360"/>
                <a:gd name="connsiteX9" fmla="*/ 0 w 787763"/>
                <a:gd name="connsiteY9" fmla="*/ 962279 h 976360"/>
                <a:gd name="connsiteX10" fmla="*/ 0 w 787763"/>
                <a:gd name="connsiteY10" fmla="*/ 414547 h 976360"/>
                <a:gd name="connsiteX11" fmla="*/ 125357 w 787763"/>
                <a:gd name="connsiteY11" fmla="*/ 414547 h 976360"/>
                <a:gd name="connsiteX12" fmla="*/ 125357 w 787763"/>
                <a:gd name="connsiteY12" fmla="*/ 868240 h 97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7763" h="976360">
                  <a:moveTo>
                    <a:pt x="125414" y="868240"/>
                  </a:moveTo>
                  <a:lnTo>
                    <a:pt x="208202" y="875747"/>
                  </a:lnTo>
                  <a:cubicBezTo>
                    <a:pt x="516324" y="898440"/>
                    <a:pt x="695135" y="694774"/>
                    <a:pt x="652222" y="390937"/>
                  </a:cubicBezTo>
                  <a:cubicBezTo>
                    <a:pt x="620940" y="169277"/>
                    <a:pt x="433707" y="88819"/>
                    <a:pt x="227567" y="100223"/>
                  </a:cubicBezTo>
                  <a:cubicBezTo>
                    <a:pt x="222125" y="98676"/>
                    <a:pt x="151597" y="30367"/>
                    <a:pt x="145409" y="22057"/>
                  </a:cubicBezTo>
                  <a:cubicBezTo>
                    <a:pt x="141628" y="17014"/>
                    <a:pt x="135670" y="12086"/>
                    <a:pt x="136414" y="5152"/>
                  </a:cubicBezTo>
                  <a:cubicBezTo>
                    <a:pt x="353325" y="-11982"/>
                    <a:pt x="607534" y="3376"/>
                    <a:pt x="726932" y="212887"/>
                  </a:cubicBezTo>
                  <a:cubicBezTo>
                    <a:pt x="807543" y="354376"/>
                    <a:pt x="804736" y="565377"/>
                    <a:pt x="737990" y="712081"/>
                  </a:cubicBezTo>
                  <a:cubicBezTo>
                    <a:pt x="613550" y="985775"/>
                    <a:pt x="298897" y="990761"/>
                    <a:pt x="38673" y="967838"/>
                  </a:cubicBezTo>
                  <a:cubicBezTo>
                    <a:pt x="25725" y="966692"/>
                    <a:pt x="9224" y="972251"/>
                    <a:pt x="0" y="962279"/>
                  </a:cubicBezTo>
                  <a:lnTo>
                    <a:pt x="0" y="414547"/>
                  </a:lnTo>
                  <a:lnTo>
                    <a:pt x="125357" y="414547"/>
                  </a:lnTo>
                  <a:lnTo>
                    <a:pt x="125357" y="868240"/>
                  </a:lnTo>
                  <a:close/>
                </a:path>
              </a:pathLst>
            </a:custGeom>
            <a:solidFill>
              <a:srgbClr val="73C657"/>
            </a:solidFill>
            <a:ln w="5724" cap="flat">
              <a:noFill/>
              <a:prstDash val="solid"/>
              <a:miter/>
            </a:ln>
          </p:spPr>
          <p:txBody>
            <a:bodyPr rtlCol="0" anchor="ctr"/>
            <a:lstStyle/>
            <a:p>
              <a:endParaRPr lang="fr-FR" sz="875">
                <a:latin typeface="Calibri" panose="020F0502020204030204" pitchFamily="34" charset="0"/>
              </a:endParaRPr>
            </a:p>
          </p:txBody>
        </p:sp>
        <p:sp>
          <p:nvSpPr>
            <p:cNvPr id="14" name="Forme libre 13">
              <a:extLst>
                <a:ext uri="{FF2B5EF4-FFF2-40B4-BE49-F238E27FC236}">
                  <a16:creationId xmlns:a16="http://schemas.microsoft.com/office/drawing/2014/main" id="{0D3D5717-8940-8084-F7E2-F166D14E7DCB}"/>
                </a:ext>
              </a:extLst>
            </p:cNvPr>
            <p:cNvSpPr/>
            <p:nvPr/>
          </p:nvSpPr>
          <p:spPr>
            <a:xfrm>
              <a:off x="10156471" y="5835646"/>
              <a:ext cx="578830" cy="977413"/>
            </a:xfrm>
            <a:custGeom>
              <a:avLst/>
              <a:gdLst>
                <a:gd name="connsiteX0" fmla="*/ 578830 w 578830"/>
                <a:gd name="connsiteY0" fmla="*/ 0 h 977413"/>
                <a:gd name="connsiteX1" fmla="*/ 578830 w 578830"/>
                <a:gd name="connsiteY1" fmla="*/ 971912 h 977413"/>
                <a:gd name="connsiteX2" fmla="*/ 573330 w 578830"/>
                <a:gd name="connsiteY2" fmla="*/ 977414 h 977413"/>
                <a:gd name="connsiteX3" fmla="*/ 453473 w 578830"/>
                <a:gd name="connsiteY3" fmla="*/ 977414 h 977413"/>
                <a:gd name="connsiteX4" fmla="*/ 457140 w 578830"/>
                <a:gd name="connsiteY4" fmla="*/ 129111 h 977413"/>
                <a:gd name="connsiteX5" fmla="*/ 373893 w 578830"/>
                <a:gd name="connsiteY5" fmla="*/ 272605 h 977413"/>
                <a:gd name="connsiteX6" fmla="*/ 136414 w 578830"/>
                <a:gd name="connsiteY6" fmla="*/ 604924 h 977413"/>
                <a:gd name="connsiteX7" fmla="*/ 379737 w 578830"/>
                <a:gd name="connsiteY7" fmla="*/ 604924 h 977413"/>
                <a:gd name="connsiteX8" fmla="*/ 379737 w 578830"/>
                <a:gd name="connsiteY8" fmla="*/ 711857 h 977413"/>
                <a:gd name="connsiteX9" fmla="*/ 0 w 578830"/>
                <a:gd name="connsiteY9" fmla="*/ 711857 h 977413"/>
                <a:gd name="connsiteX10" fmla="*/ 0 w 578830"/>
                <a:gd name="connsiteY10" fmla="*/ 621485 h 977413"/>
                <a:gd name="connsiteX11" fmla="*/ 431358 w 578830"/>
                <a:gd name="connsiteY11" fmla="*/ 0 h 977413"/>
                <a:gd name="connsiteX12" fmla="*/ 578830 w 578830"/>
                <a:gd name="connsiteY12" fmla="*/ 0 h 97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8830" h="977413">
                  <a:moveTo>
                    <a:pt x="578830" y="0"/>
                  </a:moveTo>
                  <a:lnTo>
                    <a:pt x="578830" y="971912"/>
                  </a:lnTo>
                  <a:lnTo>
                    <a:pt x="573330" y="977414"/>
                  </a:lnTo>
                  <a:lnTo>
                    <a:pt x="453473" y="977414"/>
                  </a:lnTo>
                  <a:lnTo>
                    <a:pt x="457140" y="129111"/>
                  </a:lnTo>
                  <a:lnTo>
                    <a:pt x="373893" y="272605"/>
                  </a:lnTo>
                  <a:lnTo>
                    <a:pt x="136414" y="604924"/>
                  </a:lnTo>
                  <a:lnTo>
                    <a:pt x="379737" y="604924"/>
                  </a:lnTo>
                  <a:lnTo>
                    <a:pt x="379737" y="711857"/>
                  </a:lnTo>
                  <a:lnTo>
                    <a:pt x="0" y="711857"/>
                  </a:lnTo>
                  <a:lnTo>
                    <a:pt x="0" y="621485"/>
                  </a:lnTo>
                  <a:lnTo>
                    <a:pt x="431358" y="0"/>
                  </a:lnTo>
                  <a:lnTo>
                    <a:pt x="578830" y="0"/>
                  </a:lnTo>
                  <a:close/>
                </a:path>
              </a:pathLst>
            </a:custGeom>
            <a:solidFill>
              <a:srgbClr val="73C657"/>
            </a:solidFill>
            <a:ln w="5724" cap="flat">
              <a:noFill/>
              <a:prstDash val="solid"/>
              <a:miter/>
            </a:ln>
          </p:spPr>
          <p:txBody>
            <a:bodyPr rtlCol="0" anchor="ctr"/>
            <a:lstStyle/>
            <a:p>
              <a:endParaRPr lang="fr-FR" sz="875">
                <a:latin typeface="Calibri" panose="020F0502020204030204" pitchFamily="34" charset="0"/>
              </a:endParaRPr>
            </a:p>
          </p:txBody>
        </p:sp>
        <p:sp>
          <p:nvSpPr>
            <p:cNvPr id="15" name="Forme libre 14">
              <a:extLst>
                <a:ext uri="{FF2B5EF4-FFF2-40B4-BE49-F238E27FC236}">
                  <a16:creationId xmlns:a16="http://schemas.microsoft.com/office/drawing/2014/main" id="{AA9B17A2-4B7F-C0D0-4C4D-545C67495B07}"/>
                </a:ext>
              </a:extLst>
            </p:cNvPr>
            <p:cNvSpPr/>
            <p:nvPr/>
          </p:nvSpPr>
          <p:spPr>
            <a:xfrm>
              <a:off x="11656714" y="6177363"/>
              <a:ext cx="494351" cy="637333"/>
            </a:xfrm>
            <a:custGeom>
              <a:avLst/>
              <a:gdLst>
                <a:gd name="connsiteX0" fmla="*/ 494352 w 494351"/>
                <a:gd name="connsiteY0" fmla="*/ 27106 h 637333"/>
                <a:gd name="connsiteX1" fmla="*/ 494352 w 494351"/>
                <a:gd name="connsiteY1" fmla="*/ 185729 h 637333"/>
                <a:gd name="connsiteX2" fmla="*/ 440955 w 494351"/>
                <a:gd name="connsiteY2" fmla="*/ 159827 h 637333"/>
                <a:gd name="connsiteX3" fmla="*/ 192475 w 494351"/>
                <a:gd name="connsiteY3" fmla="*/ 291287 h 637333"/>
                <a:gd name="connsiteX4" fmla="*/ 377761 w 494351"/>
                <a:gd name="connsiteY4" fmla="*/ 491400 h 637333"/>
                <a:gd name="connsiteX5" fmla="*/ 494352 w 494351"/>
                <a:gd name="connsiteY5" fmla="*/ 451286 h 637333"/>
                <a:gd name="connsiteX6" fmla="*/ 494352 w 494351"/>
                <a:gd name="connsiteY6" fmla="*/ 602517 h 637333"/>
                <a:gd name="connsiteX7" fmla="*/ 101609 w 494351"/>
                <a:gd name="connsiteY7" fmla="*/ 565726 h 637333"/>
                <a:gd name="connsiteX8" fmla="*/ 4555 w 494351"/>
                <a:gd name="connsiteY8" fmla="*/ 269224 h 637333"/>
                <a:gd name="connsiteX9" fmla="*/ 494352 w 494351"/>
                <a:gd name="connsiteY9" fmla="*/ 27106 h 63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351" h="637333">
                  <a:moveTo>
                    <a:pt x="494352" y="27106"/>
                  </a:moveTo>
                  <a:lnTo>
                    <a:pt x="494352" y="185729"/>
                  </a:lnTo>
                  <a:cubicBezTo>
                    <a:pt x="475445" y="179196"/>
                    <a:pt x="459919" y="166761"/>
                    <a:pt x="440955" y="159827"/>
                  </a:cubicBezTo>
                  <a:cubicBezTo>
                    <a:pt x="331239" y="119712"/>
                    <a:pt x="205252" y="165099"/>
                    <a:pt x="192475" y="291287"/>
                  </a:cubicBezTo>
                  <a:cubicBezTo>
                    <a:pt x="179928" y="415297"/>
                    <a:pt x="248909" y="502689"/>
                    <a:pt x="377761" y="491400"/>
                  </a:cubicBezTo>
                  <a:cubicBezTo>
                    <a:pt x="421418" y="487560"/>
                    <a:pt x="455450" y="468076"/>
                    <a:pt x="494352" y="451286"/>
                  </a:cubicBezTo>
                  <a:lnTo>
                    <a:pt x="494352" y="602517"/>
                  </a:lnTo>
                  <a:cubicBezTo>
                    <a:pt x="371401" y="652545"/>
                    <a:pt x="206913" y="655525"/>
                    <a:pt x="101609" y="565726"/>
                  </a:cubicBezTo>
                  <a:cubicBezTo>
                    <a:pt x="12461" y="489738"/>
                    <a:pt x="-11258" y="382690"/>
                    <a:pt x="4555" y="269224"/>
                  </a:cubicBezTo>
                  <a:cubicBezTo>
                    <a:pt x="38014" y="28653"/>
                    <a:pt x="287696" y="-46590"/>
                    <a:pt x="494352" y="27106"/>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16" name="Forme libre 15">
              <a:extLst>
                <a:ext uri="{FF2B5EF4-FFF2-40B4-BE49-F238E27FC236}">
                  <a16:creationId xmlns:a16="http://schemas.microsoft.com/office/drawing/2014/main" id="{6F699E28-65E0-BBA2-A87D-E03EEBB5008B}"/>
                </a:ext>
              </a:extLst>
            </p:cNvPr>
            <p:cNvSpPr/>
            <p:nvPr/>
          </p:nvSpPr>
          <p:spPr>
            <a:xfrm>
              <a:off x="12925265" y="5902064"/>
              <a:ext cx="188035" cy="896268"/>
            </a:xfrm>
            <a:custGeom>
              <a:avLst/>
              <a:gdLst>
                <a:gd name="connsiteX0" fmla="*/ 0 w 188035"/>
                <a:gd name="connsiteY0" fmla="*/ 0 h 896268"/>
                <a:gd name="connsiteX1" fmla="*/ 188035 w 188035"/>
                <a:gd name="connsiteY1" fmla="*/ 0 h 896268"/>
                <a:gd name="connsiteX2" fmla="*/ 188035 w 188035"/>
                <a:gd name="connsiteY2" fmla="*/ 896268 h 896268"/>
                <a:gd name="connsiteX3" fmla="*/ 0 w 188035"/>
                <a:gd name="connsiteY3" fmla="*/ 896268 h 896268"/>
              </a:gdLst>
              <a:ahLst/>
              <a:cxnLst>
                <a:cxn ang="0">
                  <a:pos x="connsiteX0" y="connsiteY0"/>
                </a:cxn>
                <a:cxn ang="0">
                  <a:pos x="connsiteX1" y="connsiteY1"/>
                </a:cxn>
                <a:cxn ang="0">
                  <a:pos x="connsiteX2" y="connsiteY2"/>
                </a:cxn>
                <a:cxn ang="0">
                  <a:pos x="connsiteX3" y="connsiteY3"/>
                </a:cxn>
              </a:cxnLst>
              <a:rect l="l" t="t" r="r" b="b"/>
              <a:pathLst>
                <a:path w="188035" h="896268">
                  <a:moveTo>
                    <a:pt x="0" y="0"/>
                  </a:moveTo>
                  <a:lnTo>
                    <a:pt x="188035" y="0"/>
                  </a:lnTo>
                  <a:lnTo>
                    <a:pt x="188035" y="896268"/>
                  </a:lnTo>
                  <a:lnTo>
                    <a:pt x="0" y="896268"/>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17" name="Forme libre 16">
              <a:extLst>
                <a:ext uri="{FF2B5EF4-FFF2-40B4-BE49-F238E27FC236}">
                  <a16:creationId xmlns:a16="http://schemas.microsoft.com/office/drawing/2014/main" id="{F21CD4EE-0E58-2C3D-3BAF-696DC3FCE156}"/>
                </a:ext>
              </a:extLst>
            </p:cNvPr>
            <p:cNvSpPr/>
            <p:nvPr/>
          </p:nvSpPr>
          <p:spPr>
            <a:xfrm>
              <a:off x="13268163" y="5902064"/>
              <a:ext cx="188035" cy="896268"/>
            </a:xfrm>
            <a:custGeom>
              <a:avLst/>
              <a:gdLst>
                <a:gd name="connsiteX0" fmla="*/ 0 w 188035"/>
                <a:gd name="connsiteY0" fmla="*/ 0 h 896268"/>
                <a:gd name="connsiteX1" fmla="*/ 188035 w 188035"/>
                <a:gd name="connsiteY1" fmla="*/ 0 h 896268"/>
                <a:gd name="connsiteX2" fmla="*/ 188035 w 188035"/>
                <a:gd name="connsiteY2" fmla="*/ 896268 h 896268"/>
                <a:gd name="connsiteX3" fmla="*/ 0 w 188035"/>
                <a:gd name="connsiteY3" fmla="*/ 896268 h 896268"/>
              </a:gdLst>
              <a:ahLst/>
              <a:cxnLst>
                <a:cxn ang="0">
                  <a:pos x="connsiteX0" y="connsiteY0"/>
                </a:cxn>
                <a:cxn ang="0">
                  <a:pos x="connsiteX1" y="connsiteY1"/>
                </a:cxn>
                <a:cxn ang="0">
                  <a:pos x="connsiteX2" y="connsiteY2"/>
                </a:cxn>
                <a:cxn ang="0">
                  <a:pos x="connsiteX3" y="connsiteY3"/>
                </a:cxn>
              </a:cxnLst>
              <a:rect l="l" t="t" r="r" b="b"/>
              <a:pathLst>
                <a:path w="188035" h="896268">
                  <a:moveTo>
                    <a:pt x="0" y="0"/>
                  </a:moveTo>
                  <a:lnTo>
                    <a:pt x="188035" y="0"/>
                  </a:lnTo>
                  <a:lnTo>
                    <a:pt x="188035" y="896268"/>
                  </a:lnTo>
                  <a:lnTo>
                    <a:pt x="0" y="896268"/>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18" name="Forme libre 17">
              <a:extLst>
                <a:ext uri="{FF2B5EF4-FFF2-40B4-BE49-F238E27FC236}">
                  <a16:creationId xmlns:a16="http://schemas.microsoft.com/office/drawing/2014/main" id="{A8B3B0EB-57F4-43CF-A316-65194A4D84D6}"/>
                </a:ext>
              </a:extLst>
            </p:cNvPr>
            <p:cNvSpPr/>
            <p:nvPr/>
          </p:nvSpPr>
          <p:spPr>
            <a:xfrm>
              <a:off x="10414576" y="6993272"/>
              <a:ext cx="206426" cy="299325"/>
            </a:xfrm>
            <a:custGeom>
              <a:avLst/>
              <a:gdLst>
                <a:gd name="connsiteX0" fmla="*/ 99575 w 206426"/>
                <a:gd name="connsiteY0" fmla="*/ 129585 h 299325"/>
                <a:gd name="connsiteX1" fmla="*/ 107195 w 206426"/>
                <a:gd name="connsiteY1" fmla="*/ 127292 h 299325"/>
                <a:gd name="connsiteX2" fmla="*/ 177665 w 206426"/>
                <a:gd name="connsiteY2" fmla="*/ 1276 h 299325"/>
                <a:gd name="connsiteX3" fmla="*/ 199036 w 206426"/>
                <a:gd name="connsiteY3" fmla="*/ 531 h 299325"/>
                <a:gd name="connsiteX4" fmla="*/ 119341 w 206426"/>
                <a:gd name="connsiteY4" fmla="*/ 146203 h 299325"/>
                <a:gd name="connsiteX5" fmla="*/ 206426 w 206426"/>
                <a:gd name="connsiteY5" fmla="*/ 299268 h 299325"/>
                <a:gd name="connsiteX6" fmla="*/ 182421 w 206426"/>
                <a:gd name="connsiteY6" fmla="*/ 295658 h 299325"/>
                <a:gd name="connsiteX7" fmla="*/ 110002 w 206426"/>
                <a:gd name="connsiteY7" fmla="*/ 168954 h 299325"/>
                <a:gd name="connsiteX8" fmla="*/ 101408 w 206426"/>
                <a:gd name="connsiteY8" fmla="*/ 162822 h 299325"/>
                <a:gd name="connsiteX9" fmla="*/ 19537 w 206426"/>
                <a:gd name="connsiteY9" fmla="*/ 298638 h 299325"/>
                <a:gd name="connsiteX10" fmla="*/ 0 w 206426"/>
                <a:gd name="connsiteY10" fmla="*/ 299325 h 299325"/>
                <a:gd name="connsiteX11" fmla="*/ 88346 w 206426"/>
                <a:gd name="connsiteY11" fmla="*/ 146261 h 299325"/>
                <a:gd name="connsiteX12" fmla="*/ 7391 w 206426"/>
                <a:gd name="connsiteY12" fmla="*/ 589 h 299325"/>
                <a:gd name="connsiteX13" fmla="*/ 34777 w 206426"/>
                <a:gd name="connsiteY13" fmla="*/ 11878 h 299325"/>
                <a:gd name="connsiteX14" fmla="*/ 94190 w 206426"/>
                <a:gd name="connsiteY14" fmla="*/ 114800 h 299325"/>
                <a:gd name="connsiteX15" fmla="*/ 99575 w 206426"/>
                <a:gd name="connsiteY15" fmla="*/ 129642 h 29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6" h="299325">
                  <a:moveTo>
                    <a:pt x="99575" y="129585"/>
                  </a:moveTo>
                  <a:lnTo>
                    <a:pt x="107195" y="127292"/>
                  </a:lnTo>
                  <a:cubicBezTo>
                    <a:pt x="120086" y="111476"/>
                    <a:pt x="168670" y="6491"/>
                    <a:pt x="177665" y="1276"/>
                  </a:cubicBezTo>
                  <a:cubicBezTo>
                    <a:pt x="182592" y="-1589"/>
                    <a:pt x="192848" y="1391"/>
                    <a:pt x="199036" y="531"/>
                  </a:cubicBezTo>
                  <a:lnTo>
                    <a:pt x="119341" y="146203"/>
                  </a:lnTo>
                  <a:lnTo>
                    <a:pt x="206426" y="299268"/>
                  </a:lnTo>
                  <a:lnTo>
                    <a:pt x="182421" y="295658"/>
                  </a:lnTo>
                  <a:cubicBezTo>
                    <a:pt x="156123" y="258008"/>
                    <a:pt x="136300" y="205057"/>
                    <a:pt x="110002" y="168954"/>
                  </a:cubicBezTo>
                  <a:cubicBezTo>
                    <a:pt x="107653" y="165745"/>
                    <a:pt x="106393" y="161733"/>
                    <a:pt x="101408" y="162822"/>
                  </a:cubicBezTo>
                  <a:lnTo>
                    <a:pt x="19537" y="298638"/>
                  </a:lnTo>
                  <a:lnTo>
                    <a:pt x="0" y="299325"/>
                  </a:lnTo>
                  <a:lnTo>
                    <a:pt x="88346" y="146261"/>
                  </a:lnTo>
                  <a:lnTo>
                    <a:pt x="7391" y="589"/>
                  </a:lnTo>
                  <a:cubicBezTo>
                    <a:pt x="21198" y="-1188"/>
                    <a:pt x="26699" y="1333"/>
                    <a:pt x="34777" y="11878"/>
                  </a:cubicBezTo>
                  <a:cubicBezTo>
                    <a:pt x="54027" y="36806"/>
                    <a:pt x="76658" y="85287"/>
                    <a:pt x="94190" y="114800"/>
                  </a:cubicBezTo>
                  <a:cubicBezTo>
                    <a:pt x="96882" y="119327"/>
                    <a:pt x="98888" y="124370"/>
                    <a:pt x="99575" y="129642"/>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19" name="Forme libre 18">
              <a:extLst>
                <a:ext uri="{FF2B5EF4-FFF2-40B4-BE49-F238E27FC236}">
                  <a16:creationId xmlns:a16="http://schemas.microsoft.com/office/drawing/2014/main" id="{B904147B-CF4A-A335-D408-5A506C68C505}"/>
                </a:ext>
              </a:extLst>
            </p:cNvPr>
            <p:cNvSpPr/>
            <p:nvPr/>
          </p:nvSpPr>
          <p:spPr>
            <a:xfrm>
              <a:off x="12541746" y="6938166"/>
              <a:ext cx="158586" cy="354951"/>
            </a:xfrm>
            <a:custGeom>
              <a:avLst/>
              <a:gdLst>
                <a:gd name="connsiteX0" fmla="*/ 70126 w 158586"/>
                <a:gd name="connsiteY0" fmla="*/ 55637 h 354951"/>
                <a:gd name="connsiteX1" fmla="*/ 154920 w 158586"/>
                <a:gd name="connsiteY1" fmla="*/ 55637 h 354951"/>
                <a:gd name="connsiteX2" fmla="*/ 154920 w 158586"/>
                <a:gd name="connsiteY2" fmla="*/ 74090 h 354951"/>
                <a:gd name="connsiteX3" fmla="*/ 70126 w 158586"/>
                <a:gd name="connsiteY3" fmla="*/ 74090 h 354951"/>
                <a:gd name="connsiteX4" fmla="*/ 70126 w 158586"/>
                <a:gd name="connsiteY4" fmla="*/ 293572 h 354951"/>
                <a:gd name="connsiteX5" fmla="*/ 83361 w 158586"/>
                <a:gd name="connsiteY5" fmla="*/ 317182 h 354951"/>
                <a:gd name="connsiteX6" fmla="*/ 158587 w 158586"/>
                <a:gd name="connsiteY6" fmla="*/ 335979 h 354951"/>
                <a:gd name="connsiteX7" fmla="*/ 158587 w 158586"/>
                <a:gd name="connsiteY7" fmla="*/ 354431 h 354951"/>
                <a:gd name="connsiteX8" fmla="*/ 70413 w 158586"/>
                <a:gd name="connsiteY8" fmla="*/ 333744 h 354951"/>
                <a:gd name="connsiteX9" fmla="*/ 47954 w 158586"/>
                <a:gd name="connsiteY9" fmla="*/ 293515 h 354951"/>
                <a:gd name="connsiteX10" fmla="*/ 47954 w 158586"/>
                <a:gd name="connsiteY10" fmla="*/ 74032 h 354951"/>
                <a:gd name="connsiteX11" fmla="*/ 0 w 158586"/>
                <a:gd name="connsiteY11" fmla="*/ 74032 h 354951"/>
                <a:gd name="connsiteX12" fmla="*/ 0 w 158586"/>
                <a:gd name="connsiteY12" fmla="*/ 57700 h 354951"/>
                <a:gd name="connsiteX13" fmla="*/ 48011 w 158586"/>
                <a:gd name="connsiteY13" fmla="*/ 55580 h 354951"/>
                <a:gd name="connsiteX14" fmla="*/ 48011 w 158586"/>
                <a:gd name="connsiteY14" fmla="*/ 279 h 354951"/>
                <a:gd name="connsiteX15" fmla="*/ 69611 w 158586"/>
                <a:gd name="connsiteY15" fmla="*/ 6354 h 354951"/>
                <a:gd name="connsiteX16" fmla="*/ 70126 w 158586"/>
                <a:gd name="connsiteY16" fmla="*/ 55637 h 35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586" h="354951">
                  <a:moveTo>
                    <a:pt x="70126" y="55637"/>
                  </a:moveTo>
                  <a:lnTo>
                    <a:pt x="154920" y="55637"/>
                  </a:lnTo>
                  <a:lnTo>
                    <a:pt x="154920" y="74090"/>
                  </a:lnTo>
                  <a:lnTo>
                    <a:pt x="70126" y="74090"/>
                  </a:lnTo>
                  <a:lnTo>
                    <a:pt x="70126" y="293572"/>
                  </a:lnTo>
                  <a:cubicBezTo>
                    <a:pt x="70126" y="296495"/>
                    <a:pt x="80325" y="313859"/>
                    <a:pt x="83361" y="317182"/>
                  </a:cubicBezTo>
                  <a:cubicBezTo>
                    <a:pt x="101523" y="337010"/>
                    <a:pt x="133664" y="336953"/>
                    <a:pt x="158587" y="335979"/>
                  </a:cubicBezTo>
                  <a:lnTo>
                    <a:pt x="158587" y="354431"/>
                  </a:lnTo>
                  <a:cubicBezTo>
                    <a:pt x="128050" y="355692"/>
                    <a:pt x="94132" y="356495"/>
                    <a:pt x="70413" y="333744"/>
                  </a:cubicBezTo>
                  <a:cubicBezTo>
                    <a:pt x="64913" y="328472"/>
                    <a:pt x="47954" y="299360"/>
                    <a:pt x="47954" y="293515"/>
                  </a:cubicBezTo>
                  <a:lnTo>
                    <a:pt x="47954" y="74032"/>
                  </a:lnTo>
                  <a:lnTo>
                    <a:pt x="0" y="74032"/>
                  </a:lnTo>
                  <a:cubicBezTo>
                    <a:pt x="0" y="74032"/>
                    <a:pt x="0" y="57700"/>
                    <a:pt x="0" y="57700"/>
                  </a:cubicBezTo>
                  <a:lnTo>
                    <a:pt x="48011" y="55580"/>
                  </a:lnTo>
                  <a:lnTo>
                    <a:pt x="48011" y="279"/>
                  </a:lnTo>
                  <a:cubicBezTo>
                    <a:pt x="55173" y="394"/>
                    <a:pt x="66804" y="-2185"/>
                    <a:pt x="69611" y="6354"/>
                  </a:cubicBezTo>
                  <a:lnTo>
                    <a:pt x="70126" y="55637"/>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0" name="Forme libre 19">
              <a:extLst>
                <a:ext uri="{FF2B5EF4-FFF2-40B4-BE49-F238E27FC236}">
                  <a16:creationId xmlns:a16="http://schemas.microsoft.com/office/drawing/2014/main" id="{2D101B11-59A4-73E3-0129-4FD832BF66C9}"/>
                </a:ext>
              </a:extLst>
            </p:cNvPr>
            <p:cNvSpPr/>
            <p:nvPr/>
          </p:nvSpPr>
          <p:spPr>
            <a:xfrm>
              <a:off x="12744563" y="6938446"/>
              <a:ext cx="158586" cy="355064"/>
            </a:xfrm>
            <a:custGeom>
              <a:avLst/>
              <a:gdLst>
                <a:gd name="connsiteX0" fmla="*/ 66402 w 158586"/>
                <a:gd name="connsiteY0" fmla="*/ 0 h 355064"/>
                <a:gd name="connsiteX1" fmla="*/ 66402 w 158586"/>
                <a:gd name="connsiteY1" fmla="*/ 55300 h 355064"/>
                <a:gd name="connsiteX2" fmla="*/ 151196 w 158586"/>
                <a:gd name="connsiteY2" fmla="*/ 55300 h 355064"/>
                <a:gd name="connsiteX3" fmla="*/ 151196 w 158586"/>
                <a:gd name="connsiteY3" fmla="*/ 73753 h 355064"/>
                <a:gd name="connsiteX4" fmla="*/ 66402 w 158586"/>
                <a:gd name="connsiteY4" fmla="*/ 73753 h 355064"/>
                <a:gd name="connsiteX5" fmla="*/ 66402 w 158586"/>
                <a:gd name="connsiteY5" fmla="*/ 285843 h 355064"/>
                <a:gd name="connsiteX6" fmla="*/ 74251 w 158586"/>
                <a:gd name="connsiteY6" fmla="*/ 307505 h 355064"/>
                <a:gd name="connsiteX7" fmla="*/ 158587 w 158586"/>
                <a:gd name="connsiteY7" fmla="*/ 335642 h 355064"/>
                <a:gd name="connsiteX8" fmla="*/ 158587 w 158586"/>
                <a:gd name="connsiteY8" fmla="*/ 354095 h 355064"/>
                <a:gd name="connsiteX9" fmla="*/ 47839 w 158586"/>
                <a:gd name="connsiteY9" fmla="*/ 286015 h 355064"/>
                <a:gd name="connsiteX10" fmla="*/ 47496 w 158586"/>
                <a:gd name="connsiteY10" fmla="*/ 79827 h 355064"/>
                <a:gd name="connsiteX11" fmla="*/ 41938 w 158586"/>
                <a:gd name="connsiteY11" fmla="*/ 74269 h 355064"/>
                <a:gd name="connsiteX12" fmla="*/ 0 w 158586"/>
                <a:gd name="connsiteY12" fmla="*/ 71633 h 355064"/>
                <a:gd name="connsiteX13" fmla="*/ 0 w 158586"/>
                <a:gd name="connsiteY13" fmla="*/ 55300 h 355064"/>
                <a:gd name="connsiteX14" fmla="*/ 48011 w 158586"/>
                <a:gd name="connsiteY14" fmla="*/ 55300 h 355064"/>
                <a:gd name="connsiteX15" fmla="*/ 48011 w 158586"/>
                <a:gd name="connsiteY15" fmla="*/ 0 h 355064"/>
                <a:gd name="connsiteX16" fmla="*/ 66460 w 158586"/>
                <a:gd name="connsiteY16" fmla="*/ 0 h 35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586" h="355064">
                  <a:moveTo>
                    <a:pt x="66402" y="0"/>
                  </a:moveTo>
                  <a:lnTo>
                    <a:pt x="66402" y="55300"/>
                  </a:lnTo>
                  <a:lnTo>
                    <a:pt x="151196" y="55300"/>
                  </a:lnTo>
                  <a:lnTo>
                    <a:pt x="151196" y="73753"/>
                  </a:lnTo>
                  <a:lnTo>
                    <a:pt x="66402" y="73753"/>
                  </a:lnTo>
                  <a:lnTo>
                    <a:pt x="66402" y="285843"/>
                  </a:lnTo>
                  <a:cubicBezTo>
                    <a:pt x="66402" y="287161"/>
                    <a:pt x="72819" y="304926"/>
                    <a:pt x="74251" y="307505"/>
                  </a:cubicBezTo>
                  <a:cubicBezTo>
                    <a:pt x="91325" y="337533"/>
                    <a:pt x="128164" y="336960"/>
                    <a:pt x="158587" y="335642"/>
                  </a:cubicBezTo>
                  <a:lnTo>
                    <a:pt x="158587" y="354095"/>
                  </a:lnTo>
                  <a:cubicBezTo>
                    <a:pt x="106565" y="359080"/>
                    <a:pt x="53168" y="346072"/>
                    <a:pt x="47839" y="286015"/>
                  </a:cubicBezTo>
                  <a:cubicBezTo>
                    <a:pt x="41938" y="220285"/>
                    <a:pt x="52939" y="146475"/>
                    <a:pt x="47496" y="79827"/>
                  </a:cubicBezTo>
                  <a:lnTo>
                    <a:pt x="41938" y="74269"/>
                  </a:lnTo>
                  <a:lnTo>
                    <a:pt x="0" y="71633"/>
                  </a:lnTo>
                  <a:lnTo>
                    <a:pt x="0" y="55300"/>
                  </a:lnTo>
                  <a:cubicBezTo>
                    <a:pt x="0" y="55300"/>
                    <a:pt x="48011" y="55300"/>
                    <a:pt x="48011" y="55300"/>
                  </a:cubicBezTo>
                  <a:lnTo>
                    <a:pt x="48011" y="0"/>
                  </a:lnTo>
                  <a:lnTo>
                    <a:pt x="66460" y="0"/>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1" name="Forme libre 20">
              <a:extLst>
                <a:ext uri="{FF2B5EF4-FFF2-40B4-BE49-F238E27FC236}">
                  <a16:creationId xmlns:a16="http://schemas.microsoft.com/office/drawing/2014/main" id="{BE7B5EA1-828A-C44A-3AE5-ED7DA090158D}"/>
                </a:ext>
              </a:extLst>
            </p:cNvPr>
            <p:cNvSpPr/>
            <p:nvPr/>
          </p:nvSpPr>
          <p:spPr>
            <a:xfrm>
              <a:off x="10971291" y="6879478"/>
              <a:ext cx="22114" cy="413062"/>
            </a:xfrm>
            <a:custGeom>
              <a:avLst/>
              <a:gdLst>
                <a:gd name="connsiteX0" fmla="*/ 22115 w 22114"/>
                <a:gd name="connsiteY0" fmla="*/ 413063 h 413062"/>
                <a:gd name="connsiteX1" fmla="*/ 0 w 22114"/>
                <a:gd name="connsiteY1" fmla="*/ 413063 h 413062"/>
                <a:gd name="connsiteX2" fmla="*/ 0 w 22114"/>
                <a:gd name="connsiteY2" fmla="*/ 5501 h 413062"/>
                <a:gd name="connsiteX3" fmla="*/ 22115 w 22114"/>
                <a:gd name="connsiteY3" fmla="*/ 5501 h 413062"/>
                <a:gd name="connsiteX4" fmla="*/ 22115 w 22114"/>
                <a:gd name="connsiteY4" fmla="*/ 413063 h 41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4" h="413062">
                  <a:moveTo>
                    <a:pt x="22115" y="413063"/>
                  </a:moveTo>
                  <a:lnTo>
                    <a:pt x="0" y="413063"/>
                  </a:lnTo>
                  <a:lnTo>
                    <a:pt x="0" y="5501"/>
                  </a:lnTo>
                  <a:cubicBezTo>
                    <a:pt x="0" y="-1834"/>
                    <a:pt x="22115" y="-1834"/>
                    <a:pt x="22115" y="5501"/>
                  </a:cubicBezTo>
                  <a:lnTo>
                    <a:pt x="22115" y="413063"/>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2" name="Forme libre 21">
              <a:extLst>
                <a:ext uri="{FF2B5EF4-FFF2-40B4-BE49-F238E27FC236}">
                  <a16:creationId xmlns:a16="http://schemas.microsoft.com/office/drawing/2014/main" id="{77FB8128-BB68-E3E1-A607-A75992A0921D}"/>
                </a:ext>
              </a:extLst>
            </p:cNvPr>
            <p:cNvSpPr/>
            <p:nvPr/>
          </p:nvSpPr>
          <p:spPr>
            <a:xfrm>
              <a:off x="13256991" y="6992677"/>
              <a:ext cx="118853" cy="299920"/>
            </a:xfrm>
            <a:custGeom>
              <a:avLst/>
              <a:gdLst>
                <a:gd name="connsiteX0" fmla="*/ 114 w 118853"/>
                <a:gd name="connsiteY0" fmla="*/ 1127 h 299920"/>
                <a:gd name="connsiteX1" fmla="*/ 22230 w 118853"/>
                <a:gd name="connsiteY1" fmla="*/ 1127 h 299920"/>
                <a:gd name="connsiteX2" fmla="*/ 22230 w 118853"/>
                <a:gd name="connsiteY2" fmla="*/ 26972 h 299920"/>
                <a:gd name="connsiteX3" fmla="*/ 105304 w 118853"/>
                <a:gd name="connsiteY3" fmla="*/ 955 h 299920"/>
                <a:gd name="connsiteX4" fmla="*/ 111893 w 118853"/>
                <a:gd name="connsiteY4" fmla="*/ 19006 h 299920"/>
                <a:gd name="connsiteX5" fmla="*/ 51850 w 118853"/>
                <a:gd name="connsiteY5" fmla="*/ 29035 h 299920"/>
                <a:gd name="connsiteX6" fmla="*/ 22115 w 118853"/>
                <a:gd name="connsiteY6" fmla="*/ 69378 h 299920"/>
                <a:gd name="connsiteX7" fmla="*/ 22115 w 118853"/>
                <a:gd name="connsiteY7" fmla="*/ 299921 h 299920"/>
                <a:gd name="connsiteX8" fmla="*/ 0 w 118853"/>
                <a:gd name="connsiteY8" fmla="*/ 299921 h 299920"/>
                <a:gd name="connsiteX9" fmla="*/ 0 w 118853"/>
                <a:gd name="connsiteY9" fmla="*/ 1184 h 29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53" h="299920">
                  <a:moveTo>
                    <a:pt x="114" y="1127"/>
                  </a:moveTo>
                  <a:lnTo>
                    <a:pt x="22230" y="1127"/>
                  </a:lnTo>
                  <a:cubicBezTo>
                    <a:pt x="22230" y="1127"/>
                    <a:pt x="22230" y="26972"/>
                    <a:pt x="22230" y="26972"/>
                  </a:cubicBezTo>
                  <a:cubicBezTo>
                    <a:pt x="44860" y="3820"/>
                    <a:pt x="73335" y="-2713"/>
                    <a:pt x="105304" y="955"/>
                  </a:cubicBezTo>
                  <a:cubicBezTo>
                    <a:pt x="120487" y="2731"/>
                    <a:pt x="123237" y="15453"/>
                    <a:pt x="111893" y="19006"/>
                  </a:cubicBezTo>
                  <a:cubicBezTo>
                    <a:pt x="93674" y="24679"/>
                    <a:pt x="76715" y="15740"/>
                    <a:pt x="51850" y="29035"/>
                  </a:cubicBezTo>
                  <a:cubicBezTo>
                    <a:pt x="40219" y="35281"/>
                    <a:pt x="22115" y="56828"/>
                    <a:pt x="22115" y="69378"/>
                  </a:cubicBezTo>
                  <a:lnTo>
                    <a:pt x="22115" y="299921"/>
                  </a:lnTo>
                  <a:lnTo>
                    <a:pt x="0" y="299921"/>
                  </a:lnTo>
                  <a:lnTo>
                    <a:pt x="0" y="1184"/>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3" name="Forme libre 22">
              <a:extLst>
                <a:ext uri="{FF2B5EF4-FFF2-40B4-BE49-F238E27FC236}">
                  <a16:creationId xmlns:a16="http://schemas.microsoft.com/office/drawing/2014/main" id="{D920CD1A-4985-076F-94D6-A6A30874F0A9}"/>
                </a:ext>
              </a:extLst>
            </p:cNvPr>
            <p:cNvSpPr/>
            <p:nvPr/>
          </p:nvSpPr>
          <p:spPr>
            <a:xfrm>
              <a:off x="11373143" y="6993151"/>
              <a:ext cx="114838" cy="299389"/>
            </a:xfrm>
            <a:custGeom>
              <a:avLst/>
              <a:gdLst>
                <a:gd name="connsiteX0" fmla="*/ 0 w 114838"/>
                <a:gd name="connsiteY0" fmla="*/ 652 h 299389"/>
                <a:gd name="connsiteX1" fmla="*/ 18448 w 114838"/>
                <a:gd name="connsiteY1" fmla="*/ 652 h 299389"/>
                <a:gd name="connsiteX2" fmla="*/ 18448 w 114838"/>
                <a:gd name="connsiteY2" fmla="*/ 30165 h 299389"/>
                <a:gd name="connsiteX3" fmla="*/ 65371 w 114838"/>
                <a:gd name="connsiteY3" fmla="*/ 1512 h 299389"/>
                <a:gd name="connsiteX4" fmla="*/ 114242 w 114838"/>
                <a:gd name="connsiteY4" fmla="*/ 6211 h 299389"/>
                <a:gd name="connsiteX5" fmla="*/ 69095 w 114838"/>
                <a:gd name="connsiteY5" fmla="*/ 19965 h 299389"/>
                <a:gd name="connsiteX6" fmla="*/ 18448 w 114838"/>
                <a:gd name="connsiteY6" fmla="*/ 72572 h 299389"/>
                <a:gd name="connsiteX7" fmla="*/ 18448 w 114838"/>
                <a:gd name="connsiteY7" fmla="*/ 299390 h 299389"/>
                <a:gd name="connsiteX8" fmla="*/ 0 w 114838"/>
                <a:gd name="connsiteY8" fmla="*/ 299390 h 299389"/>
                <a:gd name="connsiteX9" fmla="*/ 0 w 114838"/>
                <a:gd name="connsiteY9" fmla="*/ 652 h 2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38" h="299389">
                  <a:moveTo>
                    <a:pt x="0" y="652"/>
                  </a:moveTo>
                  <a:lnTo>
                    <a:pt x="18448" y="652"/>
                  </a:lnTo>
                  <a:cubicBezTo>
                    <a:pt x="18448" y="652"/>
                    <a:pt x="18448" y="30165"/>
                    <a:pt x="18448" y="30165"/>
                  </a:cubicBezTo>
                  <a:cubicBezTo>
                    <a:pt x="32657" y="18016"/>
                    <a:pt x="45777" y="4836"/>
                    <a:pt x="65371" y="1512"/>
                  </a:cubicBezTo>
                  <a:cubicBezTo>
                    <a:pt x="73507" y="137"/>
                    <a:pt x="111435" y="-2614"/>
                    <a:pt x="114242" y="6211"/>
                  </a:cubicBezTo>
                  <a:cubicBezTo>
                    <a:pt x="120143" y="25008"/>
                    <a:pt x="80611" y="18016"/>
                    <a:pt x="69095" y="19965"/>
                  </a:cubicBezTo>
                  <a:cubicBezTo>
                    <a:pt x="46866" y="23690"/>
                    <a:pt x="18448" y="49707"/>
                    <a:pt x="18448" y="72572"/>
                  </a:cubicBezTo>
                  <a:lnTo>
                    <a:pt x="18448" y="299390"/>
                  </a:lnTo>
                  <a:lnTo>
                    <a:pt x="0" y="299390"/>
                  </a:lnTo>
                  <a:lnTo>
                    <a:pt x="0" y="652"/>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4" name="Forme libre 23">
              <a:extLst>
                <a:ext uri="{FF2B5EF4-FFF2-40B4-BE49-F238E27FC236}">
                  <a16:creationId xmlns:a16="http://schemas.microsoft.com/office/drawing/2014/main" id="{DE1F4FD3-C512-1723-F554-6194DFEC9AA5}"/>
                </a:ext>
              </a:extLst>
            </p:cNvPr>
            <p:cNvSpPr/>
            <p:nvPr/>
          </p:nvSpPr>
          <p:spPr>
            <a:xfrm>
              <a:off x="13430359" y="7211395"/>
              <a:ext cx="25781" cy="81145"/>
            </a:xfrm>
            <a:custGeom>
              <a:avLst/>
              <a:gdLst>
                <a:gd name="connsiteX0" fmla="*/ 0 w 25781"/>
                <a:gd name="connsiteY0" fmla="*/ 0 h 81145"/>
                <a:gd name="connsiteX1" fmla="*/ 25782 w 25781"/>
                <a:gd name="connsiteY1" fmla="*/ 0 h 81145"/>
                <a:gd name="connsiteX2" fmla="*/ 25782 w 25781"/>
                <a:gd name="connsiteY2" fmla="*/ 81146 h 81145"/>
                <a:gd name="connsiteX3" fmla="*/ 0 w 25781"/>
                <a:gd name="connsiteY3" fmla="*/ 81146 h 81145"/>
              </a:gdLst>
              <a:ahLst/>
              <a:cxnLst>
                <a:cxn ang="0">
                  <a:pos x="connsiteX0" y="connsiteY0"/>
                </a:cxn>
                <a:cxn ang="0">
                  <a:pos x="connsiteX1" y="connsiteY1"/>
                </a:cxn>
                <a:cxn ang="0">
                  <a:pos x="connsiteX2" y="connsiteY2"/>
                </a:cxn>
                <a:cxn ang="0">
                  <a:pos x="connsiteX3" y="connsiteY3"/>
                </a:cxn>
              </a:cxnLst>
              <a:rect l="l" t="t" r="r" b="b"/>
              <a:pathLst>
                <a:path w="25781" h="81145">
                  <a:moveTo>
                    <a:pt x="0" y="0"/>
                  </a:moveTo>
                  <a:lnTo>
                    <a:pt x="25782" y="0"/>
                  </a:lnTo>
                  <a:lnTo>
                    <a:pt x="25782" y="81146"/>
                  </a:lnTo>
                  <a:lnTo>
                    <a:pt x="0" y="81146"/>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5" name="Forme libre 24">
              <a:extLst>
                <a:ext uri="{FF2B5EF4-FFF2-40B4-BE49-F238E27FC236}">
                  <a16:creationId xmlns:a16="http://schemas.microsoft.com/office/drawing/2014/main" id="{A13B3442-469A-0297-A846-5C6A3700D49B}"/>
                </a:ext>
              </a:extLst>
            </p:cNvPr>
            <p:cNvSpPr/>
            <p:nvPr/>
          </p:nvSpPr>
          <p:spPr>
            <a:xfrm>
              <a:off x="12234701" y="6177551"/>
              <a:ext cx="579930" cy="637313"/>
            </a:xfrm>
            <a:custGeom>
              <a:avLst/>
              <a:gdLst>
                <a:gd name="connsiteX0" fmla="*/ 579931 w 579930"/>
                <a:gd name="connsiteY0" fmla="*/ 235340 h 637313"/>
                <a:gd name="connsiteX1" fmla="*/ 541258 w 579930"/>
                <a:gd name="connsiteY1" fmla="*/ 122790 h 637313"/>
                <a:gd name="connsiteX2" fmla="*/ 98671 w 579930"/>
                <a:gd name="connsiteY2" fmla="*/ 78493 h 637313"/>
                <a:gd name="connsiteX3" fmla="*/ 132645 w 579930"/>
                <a:gd name="connsiteY3" fmla="*/ 594248 h 637313"/>
                <a:gd name="connsiteX4" fmla="*/ 528253 w 579930"/>
                <a:gd name="connsiteY4" fmla="*/ 589434 h 637313"/>
                <a:gd name="connsiteX5" fmla="*/ 528253 w 579930"/>
                <a:gd name="connsiteY5" fmla="*/ 458490 h 637313"/>
                <a:gd name="connsiteX6" fmla="*/ 474913 w 579930"/>
                <a:gd name="connsiteY6" fmla="*/ 480725 h 637313"/>
                <a:gd name="connsiteX7" fmla="*/ 189079 w 579930"/>
                <a:gd name="connsiteY7" fmla="*/ 373677 h 637313"/>
                <a:gd name="connsiteX8" fmla="*/ 579874 w 579930"/>
                <a:gd name="connsiteY8" fmla="*/ 373677 h 637313"/>
                <a:gd name="connsiteX9" fmla="*/ 579874 w 579930"/>
                <a:gd name="connsiteY9" fmla="*/ 235340 h 637313"/>
                <a:gd name="connsiteX10" fmla="*/ 406677 w 579930"/>
                <a:gd name="connsiteY10" fmla="*/ 255626 h 637313"/>
                <a:gd name="connsiteX11" fmla="*/ 189136 w 579930"/>
                <a:gd name="connsiteY11" fmla="*/ 255626 h 637313"/>
                <a:gd name="connsiteX12" fmla="*/ 286649 w 579930"/>
                <a:gd name="connsiteY12" fmla="*/ 130011 h 637313"/>
                <a:gd name="connsiteX13" fmla="*/ 406677 w 579930"/>
                <a:gd name="connsiteY13" fmla="*/ 255626 h 63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9930" h="637313">
                  <a:moveTo>
                    <a:pt x="579931" y="235340"/>
                  </a:moveTo>
                  <a:cubicBezTo>
                    <a:pt x="579931" y="208864"/>
                    <a:pt x="555238" y="146859"/>
                    <a:pt x="541258" y="122790"/>
                  </a:cubicBezTo>
                  <a:cubicBezTo>
                    <a:pt x="452741" y="-30160"/>
                    <a:pt x="221564" y="-34687"/>
                    <a:pt x="98671" y="78493"/>
                  </a:cubicBezTo>
                  <a:cubicBezTo>
                    <a:pt x="-39405" y="205655"/>
                    <a:pt x="-36598" y="494077"/>
                    <a:pt x="132645" y="594248"/>
                  </a:cubicBezTo>
                  <a:cubicBezTo>
                    <a:pt x="239153" y="657285"/>
                    <a:pt x="421001" y="647199"/>
                    <a:pt x="528253" y="589434"/>
                  </a:cubicBezTo>
                  <a:lnTo>
                    <a:pt x="528253" y="458490"/>
                  </a:lnTo>
                  <a:cubicBezTo>
                    <a:pt x="509862" y="461527"/>
                    <a:pt x="493132" y="474020"/>
                    <a:pt x="474913" y="480725"/>
                  </a:cubicBezTo>
                  <a:cubicBezTo>
                    <a:pt x="369838" y="519291"/>
                    <a:pt x="195725" y="520667"/>
                    <a:pt x="189079" y="373677"/>
                  </a:cubicBezTo>
                  <a:lnTo>
                    <a:pt x="579874" y="373677"/>
                  </a:lnTo>
                  <a:lnTo>
                    <a:pt x="579874" y="235340"/>
                  </a:lnTo>
                  <a:close/>
                  <a:moveTo>
                    <a:pt x="406677" y="255626"/>
                  </a:moveTo>
                  <a:lnTo>
                    <a:pt x="189136" y="255626"/>
                  </a:lnTo>
                  <a:cubicBezTo>
                    <a:pt x="188792" y="204452"/>
                    <a:pt x="233366" y="135340"/>
                    <a:pt x="286649" y="130011"/>
                  </a:cubicBezTo>
                  <a:cubicBezTo>
                    <a:pt x="374192" y="121300"/>
                    <a:pt x="408740" y="174194"/>
                    <a:pt x="406677" y="255626"/>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6" name="Forme libre 25">
              <a:extLst>
                <a:ext uri="{FF2B5EF4-FFF2-40B4-BE49-F238E27FC236}">
                  <a16:creationId xmlns:a16="http://schemas.microsoft.com/office/drawing/2014/main" id="{57BDCED7-9B94-F88C-654E-99FDD3036E8E}"/>
                </a:ext>
              </a:extLst>
            </p:cNvPr>
            <p:cNvSpPr/>
            <p:nvPr/>
          </p:nvSpPr>
          <p:spPr>
            <a:xfrm>
              <a:off x="11539593" y="6992342"/>
              <a:ext cx="213287" cy="300198"/>
            </a:xfrm>
            <a:custGeom>
              <a:avLst/>
              <a:gdLst>
                <a:gd name="connsiteX0" fmla="*/ 207730 w 213287"/>
                <a:gd name="connsiteY0" fmla="*/ 163752 h 300198"/>
                <a:gd name="connsiteX1" fmla="*/ 213287 w 213287"/>
                <a:gd name="connsiteY1" fmla="*/ 158194 h 300198"/>
                <a:gd name="connsiteX2" fmla="*/ 213287 w 213287"/>
                <a:gd name="connsiteY2" fmla="*/ 69656 h 300198"/>
                <a:gd name="connsiteX3" fmla="*/ 151583 w 213287"/>
                <a:gd name="connsiteY3" fmla="*/ 2321 h 300198"/>
                <a:gd name="connsiteX4" fmla="*/ 61175 w 213287"/>
                <a:gd name="connsiteY4" fmla="*/ 2321 h 300198"/>
                <a:gd name="connsiteX5" fmla="*/ 3137 w 213287"/>
                <a:gd name="connsiteY5" fmla="*/ 65988 h 300198"/>
                <a:gd name="connsiteX6" fmla="*/ 3481 w 213287"/>
                <a:gd name="connsiteY6" fmla="*/ 239053 h 300198"/>
                <a:gd name="connsiteX7" fmla="*/ 35106 w 213287"/>
                <a:gd name="connsiteY7" fmla="*/ 288565 h 300198"/>
                <a:gd name="connsiteX8" fmla="*/ 60315 w 213287"/>
                <a:gd name="connsiteY8" fmla="*/ 300198 h 300198"/>
                <a:gd name="connsiteX9" fmla="*/ 204120 w 213287"/>
                <a:gd name="connsiteY9" fmla="*/ 300198 h 300198"/>
                <a:gd name="connsiteX10" fmla="*/ 204120 w 213287"/>
                <a:gd name="connsiteY10" fmla="*/ 281746 h 300198"/>
                <a:gd name="connsiteX11" fmla="*/ 71373 w 213287"/>
                <a:gd name="connsiteY11" fmla="*/ 281746 h 300198"/>
                <a:gd name="connsiteX12" fmla="*/ 32643 w 213287"/>
                <a:gd name="connsiteY12" fmla="*/ 257792 h 300198"/>
                <a:gd name="connsiteX13" fmla="*/ 21585 w 213287"/>
                <a:gd name="connsiteY13" fmla="*/ 224554 h 300198"/>
                <a:gd name="connsiteX14" fmla="*/ 21585 w 213287"/>
                <a:gd name="connsiteY14" fmla="*/ 163695 h 300198"/>
                <a:gd name="connsiteX15" fmla="*/ 207787 w 213287"/>
                <a:gd name="connsiteY15" fmla="*/ 163695 h 300198"/>
                <a:gd name="connsiteX16" fmla="*/ 21585 w 213287"/>
                <a:gd name="connsiteY16" fmla="*/ 69713 h 300198"/>
                <a:gd name="connsiteX17" fmla="*/ 141442 w 213287"/>
                <a:gd name="connsiteY17" fmla="*/ 19914 h 300198"/>
                <a:gd name="connsiteX18" fmla="*/ 191230 w 213287"/>
                <a:gd name="connsiteY18" fmla="*/ 62320 h 300198"/>
                <a:gd name="connsiteX19" fmla="*/ 191230 w 213287"/>
                <a:gd name="connsiteY19" fmla="*/ 139798 h 300198"/>
                <a:gd name="connsiteX20" fmla="*/ 185672 w 213287"/>
                <a:gd name="connsiteY20" fmla="*/ 145357 h 300198"/>
                <a:gd name="connsiteX21" fmla="*/ 27143 w 213287"/>
                <a:gd name="connsiteY21" fmla="*/ 145357 h 300198"/>
                <a:gd name="connsiteX22" fmla="*/ 21585 w 213287"/>
                <a:gd name="connsiteY22" fmla="*/ 139798 h 300198"/>
                <a:gd name="connsiteX23" fmla="*/ 21585 w 213287"/>
                <a:gd name="connsiteY23" fmla="*/ 69713 h 3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87" h="300198">
                  <a:moveTo>
                    <a:pt x="207730" y="163752"/>
                  </a:moveTo>
                  <a:lnTo>
                    <a:pt x="213287" y="158194"/>
                  </a:lnTo>
                  <a:lnTo>
                    <a:pt x="213287" y="69656"/>
                  </a:lnTo>
                  <a:cubicBezTo>
                    <a:pt x="213287" y="39283"/>
                    <a:pt x="180917" y="7249"/>
                    <a:pt x="151583" y="2321"/>
                  </a:cubicBezTo>
                  <a:cubicBezTo>
                    <a:pt x="133134" y="-774"/>
                    <a:pt x="79623" y="-774"/>
                    <a:pt x="61175" y="2321"/>
                  </a:cubicBezTo>
                  <a:cubicBezTo>
                    <a:pt x="30695" y="7421"/>
                    <a:pt x="6574" y="35673"/>
                    <a:pt x="3137" y="65988"/>
                  </a:cubicBezTo>
                  <a:cubicBezTo>
                    <a:pt x="-874" y="101805"/>
                    <a:pt x="-1332" y="203924"/>
                    <a:pt x="3481" y="239053"/>
                  </a:cubicBezTo>
                  <a:cubicBezTo>
                    <a:pt x="6059" y="257792"/>
                    <a:pt x="19351" y="278365"/>
                    <a:pt x="35106" y="288565"/>
                  </a:cubicBezTo>
                  <a:cubicBezTo>
                    <a:pt x="38372" y="290686"/>
                    <a:pt x="58711" y="300198"/>
                    <a:pt x="60315" y="300198"/>
                  </a:cubicBezTo>
                  <a:lnTo>
                    <a:pt x="204120" y="300198"/>
                  </a:lnTo>
                  <a:cubicBezTo>
                    <a:pt x="211053" y="300198"/>
                    <a:pt x="211053" y="281746"/>
                    <a:pt x="204120" y="281746"/>
                  </a:cubicBezTo>
                  <a:lnTo>
                    <a:pt x="71373" y="281746"/>
                  </a:lnTo>
                  <a:cubicBezTo>
                    <a:pt x="60602" y="281746"/>
                    <a:pt x="38659" y="267305"/>
                    <a:pt x="32643" y="257792"/>
                  </a:cubicBezTo>
                  <a:cubicBezTo>
                    <a:pt x="29434" y="252692"/>
                    <a:pt x="21585" y="229081"/>
                    <a:pt x="21585" y="224554"/>
                  </a:cubicBezTo>
                  <a:lnTo>
                    <a:pt x="21585" y="163695"/>
                  </a:lnTo>
                  <a:lnTo>
                    <a:pt x="207787" y="163695"/>
                  </a:lnTo>
                  <a:close/>
                  <a:moveTo>
                    <a:pt x="21585" y="69713"/>
                  </a:moveTo>
                  <a:cubicBezTo>
                    <a:pt x="30236" y="13668"/>
                    <a:pt x="97728" y="15215"/>
                    <a:pt x="141442" y="19914"/>
                  </a:cubicBezTo>
                  <a:cubicBezTo>
                    <a:pt x="161208" y="22034"/>
                    <a:pt x="191230" y="41175"/>
                    <a:pt x="191230" y="62320"/>
                  </a:cubicBezTo>
                  <a:lnTo>
                    <a:pt x="191230" y="139798"/>
                  </a:lnTo>
                  <a:lnTo>
                    <a:pt x="185672" y="145357"/>
                  </a:lnTo>
                  <a:lnTo>
                    <a:pt x="27143" y="145357"/>
                  </a:lnTo>
                  <a:lnTo>
                    <a:pt x="21585" y="139798"/>
                  </a:lnTo>
                  <a:cubicBezTo>
                    <a:pt x="23934" y="118079"/>
                    <a:pt x="18377" y="90515"/>
                    <a:pt x="21585" y="69713"/>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7" name="Forme libre 26">
              <a:extLst>
                <a:ext uri="{FF2B5EF4-FFF2-40B4-BE49-F238E27FC236}">
                  <a16:creationId xmlns:a16="http://schemas.microsoft.com/office/drawing/2014/main" id="{2428F0A3-1ACF-53F6-E28C-3241F4F70E41}"/>
                </a:ext>
              </a:extLst>
            </p:cNvPr>
            <p:cNvSpPr/>
            <p:nvPr/>
          </p:nvSpPr>
          <p:spPr>
            <a:xfrm>
              <a:off x="11996203" y="6879298"/>
              <a:ext cx="208493" cy="413242"/>
            </a:xfrm>
            <a:custGeom>
              <a:avLst/>
              <a:gdLst>
                <a:gd name="connsiteX0" fmla="*/ 206598 w 208493"/>
                <a:gd name="connsiteY0" fmla="*/ 193645 h 413242"/>
                <a:gd name="connsiteX1" fmla="*/ 79351 w 208493"/>
                <a:gd name="connsiteY1" fmla="*/ 107170 h 413242"/>
                <a:gd name="connsiteX2" fmla="*/ 22115 w 208493"/>
                <a:gd name="connsiteY2" fmla="*/ 132901 h 413242"/>
                <a:gd name="connsiteX3" fmla="*/ 22115 w 208493"/>
                <a:gd name="connsiteY3" fmla="*/ 9348 h 413242"/>
                <a:gd name="connsiteX4" fmla="*/ 9224 w 208493"/>
                <a:gd name="connsiteY4" fmla="*/ 8 h 413242"/>
                <a:gd name="connsiteX5" fmla="*/ 0 w 208493"/>
                <a:gd name="connsiteY5" fmla="*/ 5681 h 413242"/>
                <a:gd name="connsiteX6" fmla="*/ 0 w 208493"/>
                <a:gd name="connsiteY6" fmla="*/ 413242 h 413242"/>
                <a:gd name="connsiteX7" fmla="*/ 145638 w 208493"/>
                <a:gd name="connsiteY7" fmla="*/ 413242 h 413242"/>
                <a:gd name="connsiteX8" fmla="*/ 199265 w 208493"/>
                <a:gd name="connsiteY8" fmla="*/ 367340 h 413242"/>
                <a:gd name="connsiteX9" fmla="*/ 206598 w 208493"/>
                <a:gd name="connsiteY9" fmla="*/ 193645 h 413242"/>
                <a:gd name="connsiteX10" fmla="*/ 184082 w 208493"/>
                <a:gd name="connsiteY10" fmla="*/ 348486 h 413242"/>
                <a:gd name="connsiteX11" fmla="*/ 141914 w 208493"/>
                <a:gd name="connsiteY11" fmla="*/ 394790 h 413242"/>
                <a:gd name="connsiteX12" fmla="*/ 18391 w 208493"/>
                <a:gd name="connsiteY12" fmla="*/ 394790 h 413242"/>
                <a:gd name="connsiteX13" fmla="*/ 18391 w 208493"/>
                <a:gd name="connsiteY13" fmla="*/ 179032 h 413242"/>
                <a:gd name="connsiteX14" fmla="*/ 53225 w 208493"/>
                <a:gd name="connsiteY14" fmla="*/ 132729 h 413242"/>
                <a:gd name="connsiteX15" fmla="*/ 184311 w 208493"/>
                <a:gd name="connsiteY15" fmla="*/ 179032 h 413242"/>
                <a:gd name="connsiteX16" fmla="*/ 184082 w 208493"/>
                <a:gd name="connsiteY16" fmla="*/ 348486 h 41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493" h="413242">
                  <a:moveTo>
                    <a:pt x="206598" y="193645"/>
                  </a:moveTo>
                  <a:cubicBezTo>
                    <a:pt x="200410" y="114792"/>
                    <a:pt x="150909" y="100408"/>
                    <a:pt x="79351" y="107170"/>
                  </a:cubicBezTo>
                  <a:cubicBezTo>
                    <a:pt x="55574" y="109405"/>
                    <a:pt x="39016" y="116167"/>
                    <a:pt x="22115" y="132901"/>
                  </a:cubicBezTo>
                  <a:lnTo>
                    <a:pt x="22115" y="9348"/>
                  </a:lnTo>
                  <a:cubicBezTo>
                    <a:pt x="22115" y="7687"/>
                    <a:pt x="13005" y="-279"/>
                    <a:pt x="9224" y="8"/>
                  </a:cubicBezTo>
                  <a:lnTo>
                    <a:pt x="0" y="5681"/>
                  </a:lnTo>
                  <a:lnTo>
                    <a:pt x="0" y="413242"/>
                  </a:lnTo>
                  <a:lnTo>
                    <a:pt x="145638" y="413242"/>
                  </a:lnTo>
                  <a:cubicBezTo>
                    <a:pt x="162998" y="413242"/>
                    <a:pt x="192962" y="383730"/>
                    <a:pt x="199265" y="367340"/>
                  </a:cubicBezTo>
                  <a:cubicBezTo>
                    <a:pt x="210666" y="337827"/>
                    <a:pt x="209348" y="229060"/>
                    <a:pt x="206598" y="193645"/>
                  </a:cubicBezTo>
                  <a:close/>
                  <a:moveTo>
                    <a:pt x="184082" y="348486"/>
                  </a:moveTo>
                  <a:cubicBezTo>
                    <a:pt x="181447" y="365392"/>
                    <a:pt x="160134" y="394790"/>
                    <a:pt x="141914" y="394790"/>
                  </a:cubicBezTo>
                  <a:lnTo>
                    <a:pt x="18391" y="394790"/>
                  </a:lnTo>
                  <a:lnTo>
                    <a:pt x="18391" y="179032"/>
                  </a:lnTo>
                  <a:cubicBezTo>
                    <a:pt x="18391" y="161382"/>
                    <a:pt x="36610" y="139090"/>
                    <a:pt x="53225" y="132729"/>
                  </a:cubicBezTo>
                  <a:cubicBezTo>
                    <a:pt x="98200" y="115537"/>
                    <a:pt x="177493" y="118402"/>
                    <a:pt x="184311" y="179032"/>
                  </a:cubicBezTo>
                  <a:cubicBezTo>
                    <a:pt x="187978" y="211639"/>
                    <a:pt x="188895" y="317484"/>
                    <a:pt x="184082" y="348486"/>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8" name="Forme libre 27">
              <a:extLst>
                <a:ext uri="{FF2B5EF4-FFF2-40B4-BE49-F238E27FC236}">
                  <a16:creationId xmlns:a16="http://schemas.microsoft.com/office/drawing/2014/main" id="{261EFCC5-9F36-0DC1-D7B6-76119FB69603}"/>
                </a:ext>
              </a:extLst>
            </p:cNvPr>
            <p:cNvSpPr/>
            <p:nvPr/>
          </p:nvSpPr>
          <p:spPr>
            <a:xfrm>
              <a:off x="10680014" y="6991988"/>
              <a:ext cx="208547" cy="389147"/>
            </a:xfrm>
            <a:custGeom>
              <a:avLst/>
              <a:gdLst>
                <a:gd name="connsiteX0" fmla="*/ 206369 w 208547"/>
                <a:gd name="connsiteY0" fmla="*/ 81184 h 389147"/>
                <a:gd name="connsiteX1" fmla="*/ 134696 w 208547"/>
                <a:gd name="connsiteY1" fmla="*/ 1701 h 389147"/>
                <a:gd name="connsiteX2" fmla="*/ 22115 w 208547"/>
                <a:gd name="connsiteY2" fmla="*/ 23993 h 389147"/>
                <a:gd name="connsiteX3" fmla="*/ 20511 w 208547"/>
                <a:gd name="connsiteY3" fmla="*/ 5311 h 389147"/>
                <a:gd name="connsiteX4" fmla="*/ 0 w 208547"/>
                <a:gd name="connsiteY4" fmla="*/ 1872 h 389147"/>
                <a:gd name="connsiteX5" fmla="*/ 0 w 208547"/>
                <a:gd name="connsiteY5" fmla="*/ 389147 h 389147"/>
                <a:gd name="connsiteX6" fmla="*/ 22115 w 208547"/>
                <a:gd name="connsiteY6" fmla="*/ 383589 h 389147"/>
                <a:gd name="connsiteX7" fmla="*/ 22115 w 208547"/>
                <a:gd name="connsiteY7" fmla="*/ 282157 h 389147"/>
                <a:gd name="connsiteX8" fmla="*/ 64856 w 208547"/>
                <a:gd name="connsiteY8" fmla="*/ 300265 h 389147"/>
                <a:gd name="connsiteX9" fmla="*/ 200181 w 208547"/>
                <a:gd name="connsiteY9" fmla="*/ 251899 h 389147"/>
                <a:gd name="connsiteX10" fmla="*/ 206369 w 208547"/>
                <a:gd name="connsiteY10" fmla="*/ 81184 h 389147"/>
                <a:gd name="connsiteX11" fmla="*/ 184025 w 208547"/>
                <a:gd name="connsiteY11" fmla="*/ 232014 h 389147"/>
                <a:gd name="connsiteX12" fmla="*/ 127305 w 208547"/>
                <a:gd name="connsiteY12" fmla="*/ 282271 h 389147"/>
                <a:gd name="connsiteX13" fmla="*/ 23089 w 208547"/>
                <a:gd name="connsiteY13" fmla="*/ 246111 h 389147"/>
                <a:gd name="connsiteX14" fmla="*/ 18276 w 208547"/>
                <a:gd name="connsiteY14" fmla="*/ 88290 h 389147"/>
                <a:gd name="connsiteX15" fmla="*/ 69095 w 208547"/>
                <a:gd name="connsiteY15" fmla="*/ 21127 h 389147"/>
                <a:gd name="connsiteX16" fmla="*/ 182707 w 208547"/>
                <a:gd name="connsiteY16" fmla="*/ 64279 h 389147"/>
                <a:gd name="connsiteX17" fmla="*/ 184025 w 208547"/>
                <a:gd name="connsiteY17" fmla="*/ 232014 h 38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547" h="389147">
                  <a:moveTo>
                    <a:pt x="206369" y="81184"/>
                  </a:moveTo>
                  <a:cubicBezTo>
                    <a:pt x="202416" y="37975"/>
                    <a:pt x="180014" y="5712"/>
                    <a:pt x="134696" y="1701"/>
                  </a:cubicBezTo>
                  <a:cubicBezTo>
                    <a:pt x="98200" y="-1566"/>
                    <a:pt x="49616" y="-2827"/>
                    <a:pt x="22115" y="23993"/>
                  </a:cubicBezTo>
                  <a:lnTo>
                    <a:pt x="20511" y="5311"/>
                  </a:lnTo>
                  <a:lnTo>
                    <a:pt x="0" y="1872"/>
                  </a:lnTo>
                  <a:lnTo>
                    <a:pt x="0" y="389147"/>
                  </a:lnTo>
                  <a:lnTo>
                    <a:pt x="22115" y="383589"/>
                  </a:lnTo>
                  <a:lnTo>
                    <a:pt x="22115" y="282157"/>
                  </a:lnTo>
                  <a:cubicBezTo>
                    <a:pt x="37069" y="287200"/>
                    <a:pt x="48069" y="297973"/>
                    <a:pt x="64856" y="300265"/>
                  </a:cubicBezTo>
                  <a:cubicBezTo>
                    <a:pt x="112581" y="306741"/>
                    <a:pt x="181962" y="305881"/>
                    <a:pt x="200181" y="251899"/>
                  </a:cubicBezTo>
                  <a:cubicBezTo>
                    <a:pt x="210494" y="221412"/>
                    <a:pt x="209577" y="116427"/>
                    <a:pt x="206369" y="81184"/>
                  </a:cubicBezTo>
                  <a:close/>
                  <a:moveTo>
                    <a:pt x="184025" y="232014"/>
                  </a:moveTo>
                  <a:cubicBezTo>
                    <a:pt x="179499" y="265080"/>
                    <a:pt x="159045" y="279521"/>
                    <a:pt x="127305" y="282271"/>
                  </a:cubicBezTo>
                  <a:cubicBezTo>
                    <a:pt x="92127" y="285309"/>
                    <a:pt x="37412" y="285366"/>
                    <a:pt x="23089" y="246111"/>
                  </a:cubicBezTo>
                  <a:cubicBezTo>
                    <a:pt x="14380" y="222214"/>
                    <a:pt x="16214" y="118605"/>
                    <a:pt x="18276" y="88290"/>
                  </a:cubicBezTo>
                  <a:cubicBezTo>
                    <a:pt x="20683" y="53448"/>
                    <a:pt x="30652" y="27545"/>
                    <a:pt x="69095" y="21127"/>
                  </a:cubicBezTo>
                  <a:cubicBezTo>
                    <a:pt x="109716" y="14308"/>
                    <a:pt x="172566" y="14078"/>
                    <a:pt x="182707" y="64279"/>
                  </a:cubicBezTo>
                  <a:cubicBezTo>
                    <a:pt x="188207" y="91499"/>
                    <a:pt x="187978" y="203132"/>
                    <a:pt x="184025" y="232014"/>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29" name="Forme libre 28">
              <a:extLst>
                <a:ext uri="{FF2B5EF4-FFF2-40B4-BE49-F238E27FC236}">
                  <a16:creationId xmlns:a16="http://schemas.microsoft.com/office/drawing/2014/main" id="{235C2809-448A-8A5D-5DC9-EEAD1EBD38A7}"/>
                </a:ext>
              </a:extLst>
            </p:cNvPr>
            <p:cNvSpPr/>
            <p:nvPr/>
          </p:nvSpPr>
          <p:spPr>
            <a:xfrm>
              <a:off x="12276953" y="6992342"/>
              <a:ext cx="213287" cy="300198"/>
            </a:xfrm>
            <a:custGeom>
              <a:avLst/>
              <a:gdLst>
                <a:gd name="connsiteX0" fmla="*/ 207730 w 213287"/>
                <a:gd name="connsiteY0" fmla="*/ 163752 h 300198"/>
                <a:gd name="connsiteX1" fmla="*/ 213287 w 213287"/>
                <a:gd name="connsiteY1" fmla="*/ 158194 h 300198"/>
                <a:gd name="connsiteX2" fmla="*/ 213287 w 213287"/>
                <a:gd name="connsiteY2" fmla="*/ 69656 h 300198"/>
                <a:gd name="connsiteX3" fmla="*/ 151583 w 213287"/>
                <a:gd name="connsiteY3" fmla="*/ 2321 h 300198"/>
                <a:gd name="connsiteX4" fmla="*/ 61175 w 213287"/>
                <a:gd name="connsiteY4" fmla="*/ 2321 h 300198"/>
                <a:gd name="connsiteX5" fmla="*/ 3137 w 213287"/>
                <a:gd name="connsiteY5" fmla="*/ 65988 h 300198"/>
                <a:gd name="connsiteX6" fmla="*/ 3481 w 213287"/>
                <a:gd name="connsiteY6" fmla="*/ 239053 h 300198"/>
                <a:gd name="connsiteX7" fmla="*/ 35106 w 213287"/>
                <a:gd name="connsiteY7" fmla="*/ 288565 h 300198"/>
                <a:gd name="connsiteX8" fmla="*/ 60315 w 213287"/>
                <a:gd name="connsiteY8" fmla="*/ 300198 h 300198"/>
                <a:gd name="connsiteX9" fmla="*/ 204121 w 213287"/>
                <a:gd name="connsiteY9" fmla="*/ 300198 h 300198"/>
                <a:gd name="connsiteX10" fmla="*/ 204121 w 213287"/>
                <a:gd name="connsiteY10" fmla="*/ 281746 h 300198"/>
                <a:gd name="connsiteX11" fmla="*/ 71373 w 213287"/>
                <a:gd name="connsiteY11" fmla="*/ 281746 h 300198"/>
                <a:gd name="connsiteX12" fmla="*/ 32643 w 213287"/>
                <a:gd name="connsiteY12" fmla="*/ 257792 h 300198"/>
                <a:gd name="connsiteX13" fmla="*/ 21585 w 213287"/>
                <a:gd name="connsiteY13" fmla="*/ 224554 h 300198"/>
                <a:gd name="connsiteX14" fmla="*/ 21585 w 213287"/>
                <a:gd name="connsiteY14" fmla="*/ 163695 h 300198"/>
                <a:gd name="connsiteX15" fmla="*/ 207787 w 213287"/>
                <a:gd name="connsiteY15" fmla="*/ 163695 h 300198"/>
                <a:gd name="connsiteX16" fmla="*/ 21585 w 213287"/>
                <a:gd name="connsiteY16" fmla="*/ 69713 h 300198"/>
                <a:gd name="connsiteX17" fmla="*/ 141442 w 213287"/>
                <a:gd name="connsiteY17" fmla="*/ 19914 h 300198"/>
                <a:gd name="connsiteX18" fmla="*/ 191230 w 213287"/>
                <a:gd name="connsiteY18" fmla="*/ 62320 h 300198"/>
                <a:gd name="connsiteX19" fmla="*/ 191230 w 213287"/>
                <a:gd name="connsiteY19" fmla="*/ 139798 h 300198"/>
                <a:gd name="connsiteX20" fmla="*/ 185672 w 213287"/>
                <a:gd name="connsiteY20" fmla="*/ 145357 h 300198"/>
                <a:gd name="connsiteX21" fmla="*/ 27143 w 213287"/>
                <a:gd name="connsiteY21" fmla="*/ 145357 h 300198"/>
                <a:gd name="connsiteX22" fmla="*/ 21585 w 213287"/>
                <a:gd name="connsiteY22" fmla="*/ 139798 h 300198"/>
                <a:gd name="connsiteX23" fmla="*/ 21585 w 213287"/>
                <a:gd name="connsiteY23" fmla="*/ 69713 h 3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87" h="300198">
                  <a:moveTo>
                    <a:pt x="207730" y="163752"/>
                  </a:moveTo>
                  <a:lnTo>
                    <a:pt x="213287" y="158194"/>
                  </a:lnTo>
                  <a:lnTo>
                    <a:pt x="213287" y="69656"/>
                  </a:lnTo>
                  <a:cubicBezTo>
                    <a:pt x="213287" y="39283"/>
                    <a:pt x="180917" y="7249"/>
                    <a:pt x="151583" y="2321"/>
                  </a:cubicBezTo>
                  <a:cubicBezTo>
                    <a:pt x="133135" y="-774"/>
                    <a:pt x="79623" y="-774"/>
                    <a:pt x="61175" y="2321"/>
                  </a:cubicBezTo>
                  <a:cubicBezTo>
                    <a:pt x="30695" y="7421"/>
                    <a:pt x="6575" y="35673"/>
                    <a:pt x="3137" y="65988"/>
                  </a:cubicBezTo>
                  <a:cubicBezTo>
                    <a:pt x="-874" y="101805"/>
                    <a:pt x="-1332" y="203924"/>
                    <a:pt x="3481" y="239053"/>
                  </a:cubicBezTo>
                  <a:cubicBezTo>
                    <a:pt x="6059" y="257792"/>
                    <a:pt x="19351" y="278365"/>
                    <a:pt x="35106" y="288565"/>
                  </a:cubicBezTo>
                  <a:cubicBezTo>
                    <a:pt x="38372" y="290686"/>
                    <a:pt x="58711" y="300198"/>
                    <a:pt x="60315" y="300198"/>
                  </a:cubicBezTo>
                  <a:lnTo>
                    <a:pt x="204121" y="300198"/>
                  </a:lnTo>
                  <a:cubicBezTo>
                    <a:pt x="211053" y="300198"/>
                    <a:pt x="211053" y="281746"/>
                    <a:pt x="204121" y="281746"/>
                  </a:cubicBezTo>
                  <a:lnTo>
                    <a:pt x="71373" y="281746"/>
                  </a:lnTo>
                  <a:cubicBezTo>
                    <a:pt x="60602" y="281746"/>
                    <a:pt x="38659" y="267305"/>
                    <a:pt x="32643" y="257792"/>
                  </a:cubicBezTo>
                  <a:cubicBezTo>
                    <a:pt x="29434" y="252692"/>
                    <a:pt x="21585" y="229081"/>
                    <a:pt x="21585" y="224554"/>
                  </a:cubicBezTo>
                  <a:lnTo>
                    <a:pt x="21585" y="163695"/>
                  </a:lnTo>
                  <a:lnTo>
                    <a:pt x="207787" y="163695"/>
                  </a:lnTo>
                  <a:close/>
                  <a:moveTo>
                    <a:pt x="21585" y="69713"/>
                  </a:moveTo>
                  <a:cubicBezTo>
                    <a:pt x="30237" y="13668"/>
                    <a:pt x="97728" y="15215"/>
                    <a:pt x="141442" y="19914"/>
                  </a:cubicBezTo>
                  <a:cubicBezTo>
                    <a:pt x="161208" y="22034"/>
                    <a:pt x="191230" y="41175"/>
                    <a:pt x="191230" y="62320"/>
                  </a:cubicBezTo>
                  <a:lnTo>
                    <a:pt x="191230" y="139798"/>
                  </a:lnTo>
                  <a:lnTo>
                    <a:pt x="185672" y="145357"/>
                  </a:lnTo>
                  <a:lnTo>
                    <a:pt x="27143" y="145357"/>
                  </a:lnTo>
                  <a:lnTo>
                    <a:pt x="21585" y="139798"/>
                  </a:lnTo>
                  <a:cubicBezTo>
                    <a:pt x="23934" y="118079"/>
                    <a:pt x="18377" y="90515"/>
                    <a:pt x="21585" y="69713"/>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30" name="Forme libre 29">
              <a:extLst>
                <a:ext uri="{FF2B5EF4-FFF2-40B4-BE49-F238E27FC236}">
                  <a16:creationId xmlns:a16="http://schemas.microsoft.com/office/drawing/2014/main" id="{22AF4F74-EC57-870C-B666-06A99799835B}"/>
                </a:ext>
              </a:extLst>
            </p:cNvPr>
            <p:cNvSpPr/>
            <p:nvPr/>
          </p:nvSpPr>
          <p:spPr>
            <a:xfrm>
              <a:off x="11076028" y="6992401"/>
              <a:ext cx="214347" cy="301457"/>
            </a:xfrm>
            <a:custGeom>
              <a:avLst/>
              <a:gdLst>
                <a:gd name="connsiteX0" fmla="*/ 207566 w 214347"/>
                <a:gd name="connsiteY0" fmla="*/ 52233 h 301457"/>
                <a:gd name="connsiteX1" fmla="*/ 144085 w 214347"/>
                <a:gd name="connsiteY1" fmla="*/ 1402 h 301457"/>
                <a:gd name="connsiteX2" fmla="*/ 63818 w 214347"/>
                <a:gd name="connsiteY2" fmla="*/ 2319 h 301457"/>
                <a:gd name="connsiteX3" fmla="*/ 11338 w 214347"/>
                <a:gd name="connsiteY3" fmla="*/ 42032 h 301457"/>
                <a:gd name="connsiteX4" fmla="*/ 1999 w 214347"/>
                <a:gd name="connsiteY4" fmla="*/ 221056 h 301457"/>
                <a:gd name="connsiteX5" fmla="*/ 60953 w 214347"/>
                <a:gd name="connsiteY5" fmla="*/ 298534 h 301457"/>
                <a:gd name="connsiteX6" fmla="*/ 153424 w 214347"/>
                <a:gd name="connsiteY6" fmla="*/ 298534 h 301457"/>
                <a:gd name="connsiteX7" fmla="*/ 211290 w 214347"/>
                <a:gd name="connsiteY7" fmla="*/ 234695 h 301457"/>
                <a:gd name="connsiteX8" fmla="*/ 207509 w 214347"/>
                <a:gd name="connsiteY8" fmla="*/ 52290 h 301457"/>
                <a:gd name="connsiteX9" fmla="*/ 189863 w 214347"/>
                <a:gd name="connsiteY9" fmla="*/ 235268 h 301457"/>
                <a:gd name="connsiteX10" fmla="*/ 133142 w 214347"/>
                <a:gd name="connsiteY10" fmla="*/ 281801 h 301457"/>
                <a:gd name="connsiteX11" fmla="*/ 26807 w 214347"/>
                <a:gd name="connsiteY11" fmla="*/ 240426 h 301457"/>
                <a:gd name="connsiteX12" fmla="*/ 25145 w 214347"/>
                <a:gd name="connsiteY12" fmla="*/ 66788 h 301457"/>
                <a:gd name="connsiteX13" fmla="*/ 71209 w 214347"/>
                <a:gd name="connsiteY13" fmla="*/ 20657 h 301457"/>
                <a:gd name="connsiteX14" fmla="*/ 187685 w 214347"/>
                <a:gd name="connsiteY14" fmla="*/ 57276 h 301457"/>
                <a:gd name="connsiteX15" fmla="*/ 189863 w 214347"/>
                <a:gd name="connsiteY15" fmla="*/ 235211 h 30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347" h="301457">
                  <a:moveTo>
                    <a:pt x="207566" y="52233"/>
                  </a:moveTo>
                  <a:cubicBezTo>
                    <a:pt x="198285" y="22720"/>
                    <a:pt x="174680" y="4669"/>
                    <a:pt x="144085" y="1402"/>
                  </a:cubicBezTo>
                  <a:cubicBezTo>
                    <a:pt x="125809" y="-546"/>
                    <a:pt x="81522" y="-661"/>
                    <a:pt x="63818" y="2319"/>
                  </a:cubicBezTo>
                  <a:cubicBezTo>
                    <a:pt x="42620" y="5872"/>
                    <a:pt x="20046" y="22319"/>
                    <a:pt x="11338" y="42032"/>
                  </a:cubicBezTo>
                  <a:cubicBezTo>
                    <a:pt x="-2183" y="72404"/>
                    <a:pt x="-1152" y="184209"/>
                    <a:pt x="1999" y="221056"/>
                  </a:cubicBezTo>
                  <a:cubicBezTo>
                    <a:pt x="5150" y="257675"/>
                    <a:pt x="22281" y="291256"/>
                    <a:pt x="60953" y="298534"/>
                  </a:cubicBezTo>
                  <a:cubicBezTo>
                    <a:pt x="81579" y="302431"/>
                    <a:pt x="132856" y="302431"/>
                    <a:pt x="153424" y="298534"/>
                  </a:cubicBezTo>
                  <a:cubicBezTo>
                    <a:pt x="185279" y="292517"/>
                    <a:pt x="206764" y="266214"/>
                    <a:pt x="211290" y="234695"/>
                  </a:cubicBezTo>
                  <a:cubicBezTo>
                    <a:pt x="215759" y="203750"/>
                    <a:pt x="215988" y="79167"/>
                    <a:pt x="207509" y="52290"/>
                  </a:cubicBezTo>
                  <a:close/>
                  <a:moveTo>
                    <a:pt x="189863" y="235268"/>
                  </a:moveTo>
                  <a:cubicBezTo>
                    <a:pt x="185508" y="265813"/>
                    <a:pt x="161502" y="279394"/>
                    <a:pt x="133142" y="281801"/>
                  </a:cubicBezTo>
                  <a:cubicBezTo>
                    <a:pt x="94183" y="285125"/>
                    <a:pt x="38036" y="287360"/>
                    <a:pt x="26807" y="240426"/>
                  </a:cubicBezTo>
                  <a:cubicBezTo>
                    <a:pt x="20848" y="215727"/>
                    <a:pt x="20677" y="93436"/>
                    <a:pt x="25145" y="66788"/>
                  </a:cubicBezTo>
                  <a:cubicBezTo>
                    <a:pt x="29328" y="41860"/>
                    <a:pt x="46286" y="24840"/>
                    <a:pt x="71209" y="20657"/>
                  </a:cubicBezTo>
                  <a:cubicBezTo>
                    <a:pt x="107876" y="14525"/>
                    <a:pt x="175081" y="13494"/>
                    <a:pt x="187685" y="57276"/>
                  </a:cubicBezTo>
                  <a:cubicBezTo>
                    <a:pt x="193529" y="77619"/>
                    <a:pt x="193357" y="210512"/>
                    <a:pt x="189863" y="235211"/>
                  </a:cubicBez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31" name="Forme libre 30">
              <a:extLst>
                <a:ext uri="{FF2B5EF4-FFF2-40B4-BE49-F238E27FC236}">
                  <a16:creationId xmlns:a16="http://schemas.microsoft.com/office/drawing/2014/main" id="{C9C27EDD-B331-D1B4-9FC8-735B0FAA24C0}"/>
                </a:ext>
              </a:extLst>
            </p:cNvPr>
            <p:cNvSpPr/>
            <p:nvPr/>
          </p:nvSpPr>
          <p:spPr>
            <a:xfrm>
              <a:off x="12963098" y="6992026"/>
              <a:ext cx="212880" cy="300514"/>
            </a:xfrm>
            <a:custGeom>
              <a:avLst/>
              <a:gdLst>
                <a:gd name="connsiteX0" fmla="*/ 207323 w 212880"/>
                <a:gd name="connsiteY0" fmla="*/ 164068 h 300514"/>
                <a:gd name="connsiteX1" fmla="*/ 212881 w 212880"/>
                <a:gd name="connsiteY1" fmla="*/ 158510 h 300514"/>
                <a:gd name="connsiteX2" fmla="*/ 212881 w 212880"/>
                <a:gd name="connsiteY2" fmla="*/ 58912 h 300514"/>
                <a:gd name="connsiteX3" fmla="*/ 187156 w 212880"/>
                <a:gd name="connsiteY3" fmla="*/ 18282 h 300514"/>
                <a:gd name="connsiteX4" fmla="*/ 28684 w 212880"/>
                <a:gd name="connsiteY4" fmla="*/ 18511 h 300514"/>
                <a:gd name="connsiteX5" fmla="*/ 2788 w 212880"/>
                <a:gd name="connsiteY5" fmla="*/ 73754 h 300514"/>
                <a:gd name="connsiteX6" fmla="*/ 3704 w 212880"/>
                <a:gd name="connsiteY6" fmla="*/ 235014 h 300514"/>
                <a:gd name="connsiteX7" fmla="*/ 39971 w 212880"/>
                <a:gd name="connsiteY7" fmla="*/ 290944 h 300514"/>
                <a:gd name="connsiteX8" fmla="*/ 63575 w 212880"/>
                <a:gd name="connsiteY8" fmla="*/ 300514 h 300514"/>
                <a:gd name="connsiteX9" fmla="*/ 209214 w 212880"/>
                <a:gd name="connsiteY9" fmla="*/ 300514 h 300514"/>
                <a:gd name="connsiteX10" fmla="*/ 209214 w 212880"/>
                <a:gd name="connsiteY10" fmla="*/ 282062 h 300514"/>
                <a:gd name="connsiteX11" fmla="*/ 70966 w 212880"/>
                <a:gd name="connsiteY11" fmla="*/ 282062 h 300514"/>
                <a:gd name="connsiteX12" fmla="*/ 24903 w 212880"/>
                <a:gd name="connsiteY12" fmla="*/ 239655 h 300514"/>
                <a:gd name="connsiteX13" fmla="*/ 24903 w 212880"/>
                <a:gd name="connsiteY13" fmla="*/ 164068 h 300514"/>
                <a:gd name="connsiteX14" fmla="*/ 207380 w 212880"/>
                <a:gd name="connsiteY14" fmla="*/ 164068 h 300514"/>
                <a:gd name="connsiteX15" fmla="*/ 24845 w 212880"/>
                <a:gd name="connsiteY15" fmla="*/ 62637 h 300514"/>
                <a:gd name="connsiteX16" fmla="*/ 54351 w 212880"/>
                <a:gd name="connsiteY16" fmla="*/ 25731 h 300514"/>
                <a:gd name="connsiteX17" fmla="*/ 166244 w 212880"/>
                <a:gd name="connsiteY17" fmla="*/ 28138 h 300514"/>
                <a:gd name="connsiteX18" fmla="*/ 194433 w 212880"/>
                <a:gd name="connsiteY18" fmla="*/ 73697 h 300514"/>
                <a:gd name="connsiteX19" fmla="*/ 194433 w 212880"/>
                <a:gd name="connsiteY19" fmla="*/ 140114 h 300514"/>
                <a:gd name="connsiteX20" fmla="*/ 188875 w 212880"/>
                <a:gd name="connsiteY20" fmla="*/ 145673 h 300514"/>
                <a:gd name="connsiteX21" fmla="*/ 24788 w 212880"/>
                <a:gd name="connsiteY21" fmla="*/ 145673 h 300514"/>
                <a:gd name="connsiteX22" fmla="*/ 24788 w 212880"/>
                <a:gd name="connsiteY22" fmla="*/ 62694 h 30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880" h="300514">
                  <a:moveTo>
                    <a:pt x="207323" y="164068"/>
                  </a:moveTo>
                  <a:lnTo>
                    <a:pt x="212881" y="158510"/>
                  </a:lnTo>
                  <a:lnTo>
                    <a:pt x="212881" y="58912"/>
                  </a:lnTo>
                  <a:cubicBezTo>
                    <a:pt x="212881" y="49628"/>
                    <a:pt x="195234" y="24872"/>
                    <a:pt x="187156" y="18282"/>
                  </a:cubicBezTo>
                  <a:cubicBezTo>
                    <a:pt x="156848" y="-6360"/>
                    <a:pt x="58820" y="-5902"/>
                    <a:pt x="28684" y="18511"/>
                  </a:cubicBezTo>
                  <a:cubicBezTo>
                    <a:pt x="14819" y="29743"/>
                    <a:pt x="4564" y="56161"/>
                    <a:pt x="2788" y="73754"/>
                  </a:cubicBezTo>
                  <a:cubicBezTo>
                    <a:pt x="-822" y="110029"/>
                    <a:pt x="-1338" y="199827"/>
                    <a:pt x="3704" y="235014"/>
                  </a:cubicBezTo>
                  <a:cubicBezTo>
                    <a:pt x="6855" y="256904"/>
                    <a:pt x="20319" y="280400"/>
                    <a:pt x="39971" y="290944"/>
                  </a:cubicBezTo>
                  <a:cubicBezTo>
                    <a:pt x="43007" y="292549"/>
                    <a:pt x="62315" y="300514"/>
                    <a:pt x="63575" y="300514"/>
                  </a:cubicBezTo>
                  <a:lnTo>
                    <a:pt x="209214" y="300514"/>
                  </a:lnTo>
                  <a:lnTo>
                    <a:pt x="209214" y="282062"/>
                  </a:lnTo>
                  <a:lnTo>
                    <a:pt x="70966" y="282062"/>
                  </a:lnTo>
                  <a:cubicBezTo>
                    <a:pt x="56528" y="282062"/>
                    <a:pt x="24903" y="254841"/>
                    <a:pt x="24903" y="239655"/>
                  </a:cubicBezTo>
                  <a:lnTo>
                    <a:pt x="24903" y="164068"/>
                  </a:lnTo>
                  <a:lnTo>
                    <a:pt x="207380" y="164068"/>
                  </a:lnTo>
                  <a:close/>
                  <a:moveTo>
                    <a:pt x="24845" y="62637"/>
                  </a:moveTo>
                  <a:cubicBezTo>
                    <a:pt x="24845" y="51233"/>
                    <a:pt x="43122" y="30488"/>
                    <a:pt x="54351" y="25731"/>
                  </a:cubicBezTo>
                  <a:cubicBezTo>
                    <a:pt x="75664" y="16734"/>
                    <a:pt x="146192" y="16448"/>
                    <a:pt x="166244" y="28138"/>
                  </a:cubicBezTo>
                  <a:cubicBezTo>
                    <a:pt x="178963" y="35588"/>
                    <a:pt x="194433" y="59599"/>
                    <a:pt x="194433" y="73697"/>
                  </a:cubicBezTo>
                  <a:lnTo>
                    <a:pt x="194433" y="140114"/>
                  </a:lnTo>
                  <a:lnTo>
                    <a:pt x="188875" y="145673"/>
                  </a:lnTo>
                  <a:lnTo>
                    <a:pt x="24788" y="145673"/>
                  </a:lnTo>
                  <a:lnTo>
                    <a:pt x="24788" y="62694"/>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sp>
          <p:nvSpPr>
            <p:cNvPr id="32" name="Forme libre 31">
              <a:extLst>
                <a:ext uri="{FF2B5EF4-FFF2-40B4-BE49-F238E27FC236}">
                  <a16:creationId xmlns:a16="http://schemas.microsoft.com/office/drawing/2014/main" id="{1A93F59B-7AA9-90A6-4D90-1DF15D89DD75}"/>
                </a:ext>
              </a:extLst>
            </p:cNvPr>
            <p:cNvSpPr/>
            <p:nvPr/>
          </p:nvSpPr>
          <p:spPr>
            <a:xfrm>
              <a:off x="10153713" y="6992370"/>
              <a:ext cx="212965" cy="300170"/>
            </a:xfrm>
            <a:custGeom>
              <a:avLst/>
              <a:gdLst>
                <a:gd name="connsiteX0" fmla="*/ 207408 w 212965"/>
                <a:gd name="connsiteY0" fmla="*/ 163725 h 300170"/>
                <a:gd name="connsiteX1" fmla="*/ 212965 w 212965"/>
                <a:gd name="connsiteY1" fmla="*/ 158166 h 300170"/>
                <a:gd name="connsiteX2" fmla="*/ 212965 w 212965"/>
                <a:gd name="connsiteY2" fmla="*/ 65960 h 300170"/>
                <a:gd name="connsiteX3" fmla="*/ 173261 w 212965"/>
                <a:gd name="connsiteY3" fmla="*/ 9800 h 300170"/>
                <a:gd name="connsiteX4" fmla="*/ 57931 w 212965"/>
                <a:gd name="connsiteY4" fmla="*/ 3038 h 300170"/>
                <a:gd name="connsiteX5" fmla="*/ 2700 w 212965"/>
                <a:gd name="connsiteY5" fmla="*/ 73181 h 300170"/>
                <a:gd name="connsiteX6" fmla="*/ 3789 w 212965"/>
                <a:gd name="connsiteY6" fmla="*/ 238337 h 300170"/>
                <a:gd name="connsiteX7" fmla="*/ 39941 w 212965"/>
                <a:gd name="connsiteY7" fmla="*/ 290715 h 300170"/>
                <a:gd name="connsiteX8" fmla="*/ 59993 w 212965"/>
                <a:gd name="connsiteY8" fmla="*/ 300171 h 300170"/>
                <a:gd name="connsiteX9" fmla="*/ 203798 w 212965"/>
                <a:gd name="connsiteY9" fmla="*/ 300171 h 300170"/>
                <a:gd name="connsiteX10" fmla="*/ 203798 w 212965"/>
                <a:gd name="connsiteY10" fmla="*/ 281718 h 300170"/>
                <a:gd name="connsiteX11" fmla="*/ 71051 w 212965"/>
                <a:gd name="connsiteY11" fmla="*/ 281718 h 300170"/>
                <a:gd name="connsiteX12" fmla="*/ 24987 w 212965"/>
                <a:gd name="connsiteY12" fmla="*/ 242979 h 300170"/>
                <a:gd name="connsiteX13" fmla="*/ 24987 w 212965"/>
                <a:gd name="connsiteY13" fmla="*/ 163667 h 300170"/>
                <a:gd name="connsiteX14" fmla="*/ 207465 w 212965"/>
                <a:gd name="connsiteY14" fmla="*/ 163667 h 300170"/>
                <a:gd name="connsiteX15" fmla="*/ 21206 w 212965"/>
                <a:gd name="connsiteY15" fmla="*/ 139713 h 300170"/>
                <a:gd name="connsiteX16" fmla="*/ 21206 w 212965"/>
                <a:gd name="connsiteY16" fmla="*/ 73296 h 300170"/>
                <a:gd name="connsiteX17" fmla="*/ 49394 w 212965"/>
                <a:gd name="connsiteY17" fmla="*/ 27737 h 300170"/>
                <a:gd name="connsiteX18" fmla="*/ 155959 w 212965"/>
                <a:gd name="connsiteY18" fmla="*/ 23267 h 300170"/>
                <a:gd name="connsiteX19" fmla="*/ 190793 w 212965"/>
                <a:gd name="connsiteY19" fmla="*/ 62235 h 300170"/>
                <a:gd name="connsiteX20" fmla="*/ 190793 w 212965"/>
                <a:gd name="connsiteY20" fmla="*/ 145215 h 300170"/>
                <a:gd name="connsiteX21" fmla="*/ 26706 w 212965"/>
                <a:gd name="connsiteY21" fmla="*/ 145215 h 300170"/>
                <a:gd name="connsiteX22" fmla="*/ 21149 w 212965"/>
                <a:gd name="connsiteY22" fmla="*/ 139656 h 30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965" h="300170">
                  <a:moveTo>
                    <a:pt x="207408" y="163725"/>
                  </a:moveTo>
                  <a:lnTo>
                    <a:pt x="212965" y="158166"/>
                  </a:lnTo>
                  <a:lnTo>
                    <a:pt x="212965" y="65960"/>
                  </a:lnTo>
                  <a:cubicBezTo>
                    <a:pt x="212965" y="47852"/>
                    <a:pt x="189991" y="17766"/>
                    <a:pt x="173261" y="9800"/>
                  </a:cubicBezTo>
                  <a:cubicBezTo>
                    <a:pt x="150229" y="-1145"/>
                    <a:pt x="83311" y="-2177"/>
                    <a:pt x="57931" y="3038"/>
                  </a:cubicBezTo>
                  <a:cubicBezTo>
                    <a:pt x="24472" y="9915"/>
                    <a:pt x="5508" y="40746"/>
                    <a:pt x="2700" y="73181"/>
                  </a:cubicBezTo>
                  <a:cubicBezTo>
                    <a:pt x="-623" y="111862"/>
                    <a:pt x="-1539" y="201146"/>
                    <a:pt x="3789" y="238337"/>
                  </a:cubicBezTo>
                  <a:cubicBezTo>
                    <a:pt x="7169" y="261833"/>
                    <a:pt x="19201" y="279368"/>
                    <a:pt x="39941" y="290715"/>
                  </a:cubicBezTo>
                  <a:cubicBezTo>
                    <a:pt x="43493" y="292664"/>
                    <a:pt x="58045" y="300171"/>
                    <a:pt x="59993" y="300171"/>
                  </a:cubicBezTo>
                  <a:lnTo>
                    <a:pt x="203798" y="300171"/>
                  </a:lnTo>
                  <a:cubicBezTo>
                    <a:pt x="210731" y="300171"/>
                    <a:pt x="210731" y="281718"/>
                    <a:pt x="203798" y="281718"/>
                  </a:cubicBezTo>
                  <a:lnTo>
                    <a:pt x="71051" y="281718"/>
                  </a:lnTo>
                  <a:cubicBezTo>
                    <a:pt x="56842" y="281718"/>
                    <a:pt x="24987" y="256732"/>
                    <a:pt x="24987" y="242979"/>
                  </a:cubicBezTo>
                  <a:lnTo>
                    <a:pt x="24987" y="163667"/>
                  </a:lnTo>
                  <a:lnTo>
                    <a:pt x="207465" y="163667"/>
                  </a:lnTo>
                  <a:close/>
                  <a:moveTo>
                    <a:pt x="21206" y="139713"/>
                  </a:moveTo>
                  <a:lnTo>
                    <a:pt x="21206" y="73296"/>
                  </a:lnTo>
                  <a:cubicBezTo>
                    <a:pt x="21206" y="59198"/>
                    <a:pt x="36675" y="35187"/>
                    <a:pt x="49394" y="27737"/>
                  </a:cubicBezTo>
                  <a:cubicBezTo>
                    <a:pt x="68702" y="16505"/>
                    <a:pt x="134760" y="16562"/>
                    <a:pt x="155959" y="23267"/>
                  </a:cubicBezTo>
                  <a:cubicBezTo>
                    <a:pt x="169824" y="27623"/>
                    <a:pt x="190793" y="48253"/>
                    <a:pt x="190793" y="62235"/>
                  </a:cubicBezTo>
                  <a:lnTo>
                    <a:pt x="190793" y="145215"/>
                  </a:lnTo>
                  <a:lnTo>
                    <a:pt x="26706" y="145215"/>
                  </a:lnTo>
                  <a:lnTo>
                    <a:pt x="21149" y="139656"/>
                  </a:lnTo>
                  <a:close/>
                </a:path>
              </a:pathLst>
            </a:custGeom>
            <a:solidFill>
              <a:srgbClr val="FFFFFF"/>
            </a:solidFill>
            <a:ln w="5724" cap="flat">
              <a:noFill/>
              <a:prstDash val="solid"/>
              <a:miter/>
            </a:ln>
          </p:spPr>
          <p:txBody>
            <a:bodyPr rtlCol="0" anchor="ctr"/>
            <a:lstStyle/>
            <a:p>
              <a:endParaRPr lang="fr-FR" sz="875">
                <a:latin typeface="Calibri" panose="020F0502020204030204" pitchFamily="34" charset="0"/>
              </a:endParaRPr>
            </a:p>
          </p:txBody>
        </p:sp>
      </p:grpSp>
      <p:sp>
        <p:nvSpPr>
          <p:cNvPr id="9" name="Text 0">
            <a:extLst>
              <a:ext uri="{FF2B5EF4-FFF2-40B4-BE49-F238E27FC236}">
                <a16:creationId xmlns:a16="http://schemas.microsoft.com/office/drawing/2014/main" id="{9B7B14F8-7980-FA90-2136-249AA470197B}"/>
              </a:ext>
            </a:extLst>
          </p:cNvPr>
          <p:cNvSpPr/>
          <p:nvPr/>
        </p:nvSpPr>
        <p:spPr>
          <a:xfrm>
            <a:off x="1886982" y="2231324"/>
            <a:ext cx="3904552" cy="1477328"/>
          </a:xfrm>
          <a:prstGeom prst="rect">
            <a:avLst/>
          </a:prstGeom>
          <a:noFill/>
          <a:ln/>
        </p:spPr>
        <p:txBody>
          <a:bodyPr wrap="square" lIns="0" tIns="0" rIns="0" bIns="0" rtlCol="0" anchor="t">
            <a:spAutoFit/>
          </a:bodyPr>
          <a:lstStyle/>
          <a:p>
            <a:pPr algn="ctr"/>
            <a:r>
              <a:rPr lang="en-US" sz="2400" b="1" dirty="0" err="1">
                <a:solidFill>
                  <a:srgbClr val="85B917"/>
                </a:solidFill>
                <a:latin typeface="Rajdhani" panose="02000000000000000000" pitchFamily="2" charset="0"/>
                <a:cs typeface="Rajdhani" panose="02000000000000000000" pitchFamily="2" charset="0"/>
              </a:rPr>
              <a:t>SmartHeart</a:t>
            </a:r>
            <a:r>
              <a:rPr lang="en-US" sz="2400" b="1" dirty="0">
                <a:solidFill>
                  <a:srgbClr val="85B917"/>
                </a:solidFill>
                <a:latin typeface="Rajdhani" panose="02000000000000000000" pitchFamily="2" charset="0"/>
                <a:cs typeface="Rajdhani" panose="02000000000000000000" pitchFamily="2" charset="0"/>
              </a:rPr>
              <a:t> Platform</a:t>
            </a:r>
          </a:p>
          <a:p>
            <a:pPr algn="ctr"/>
            <a:r>
              <a:rPr lang="en-US" sz="2400" b="1" dirty="0">
                <a:solidFill>
                  <a:schemeClr val="bg1"/>
                </a:solidFill>
                <a:latin typeface="Rajdhani" panose="02000000000000000000" pitchFamily="2" charset="0"/>
                <a:cs typeface="Rajdhani" panose="02000000000000000000" pitchFamily="2" charset="0"/>
              </a:rPr>
              <a:t>Advancing Cardiac Safety and efficacy through 3D Human Microtissues</a:t>
            </a:r>
            <a:endParaRPr lang="fr-FR" sz="2100" b="1" dirty="0">
              <a:solidFill>
                <a:schemeClr val="bg1"/>
              </a:solidFill>
              <a:latin typeface="Rajdhani" panose="02000000000000000000" pitchFamily="2" charset="0"/>
              <a:cs typeface="Rajdhani" panose="02000000000000000000" pitchFamily="2" charset="0"/>
            </a:endParaRPr>
          </a:p>
        </p:txBody>
      </p:sp>
    </p:spTree>
    <p:extLst>
      <p:ext uri="{BB962C8B-B14F-4D97-AF65-F5344CB8AC3E}">
        <p14:creationId xmlns:p14="http://schemas.microsoft.com/office/powerpoint/2010/main" val="2760324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A7D660A-E22D-67B9-3F57-9384A6A69471}"/>
              </a:ext>
            </a:extLst>
          </p:cNvPr>
          <p:cNvSpPr txBox="1">
            <a:spLocks/>
          </p:cNvSpPr>
          <p:nvPr/>
        </p:nvSpPr>
        <p:spPr>
          <a:xfrm>
            <a:off x="462844" y="144551"/>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en-US" b="1" dirty="0">
                <a:latin typeface="Rajdhani" panose="02000000000000000000" pitchFamily="2" charset="0"/>
                <a:cs typeface="Rajdhani" panose="02000000000000000000" pitchFamily="2" charset="0"/>
              </a:rPr>
              <a:t>3D reconstruction </a:t>
            </a:r>
            <a:r>
              <a:rPr lang="en-US" dirty="0">
                <a:latin typeface="Rajdhani Light" panose="02000000000000000000" pitchFamily="2" charset="0"/>
                <a:cs typeface="Rajdhani Light" panose="02000000000000000000" pitchFamily="2" charset="0"/>
              </a:rPr>
              <a:t>of a ring-shaped cardiac tissue</a:t>
            </a:r>
          </a:p>
        </p:txBody>
      </p:sp>
      <p:pic>
        <p:nvPicPr>
          <p:cNvPr id="14" name="elife-87739-fig2video1">
            <a:hlinkClick r:id="" action="ppaction://media"/>
            <a:extLst>
              <a:ext uri="{FF2B5EF4-FFF2-40B4-BE49-F238E27FC236}">
                <a16:creationId xmlns:a16="http://schemas.microsoft.com/office/drawing/2014/main" id="{6F5CBFAE-3F53-981A-A177-A016E39BF94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0741" y="717251"/>
            <a:ext cx="6773798" cy="381063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8676EE39-5846-13A4-00D7-2015B8463DD8}"/>
              </a:ext>
            </a:extLst>
          </p:cNvPr>
          <p:cNvSpPr txBox="1"/>
          <p:nvPr/>
        </p:nvSpPr>
        <p:spPr>
          <a:xfrm>
            <a:off x="4176215" y="4608618"/>
            <a:ext cx="3676650" cy="276999"/>
          </a:xfrm>
          <a:prstGeom prst="rect">
            <a:avLst/>
          </a:prstGeom>
          <a:noFill/>
        </p:spPr>
        <p:txBody>
          <a:bodyPr wrap="square">
            <a:spAutoFit/>
          </a:bodyPr>
          <a:lstStyle/>
          <a:p>
            <a:pPr algn="r"/>
            <a:r>
              <a:rPr lang="en-US" sz="600" i="1" dirty="0" err="1"/>
              <a:t>Seguret</a:t>
            </a:r>
            <a:r>
              <a:rPr lang="en-US" sz="600" i="1" dirty="0"/>
              <a:t>  et al (2023) A versatile high-throughput assay based on 3D ring-shaped cardiac tissues generated from human induced pluripotent stem cell derived cardiomyocytes </a:t>
            </a:r>
            <a:r>
              <a:rPr lang="en-US" sz="600" i="1" dirty="0" err="1"/>
              <a:t>eLife</a:t>
            </a:r>
            <a:r>
              <a:rPr lang="en-US" sz="600" i="1" dirty="0"/>
              <a:t> 12:RP87739</a:t>
            </a:r>
          </a:p>
        </p:txBody>
      </p:sp>
      <p:sp>
        <p:nvSpPr>
          <p:cNvPr id="3" name="TextBox 2">
            <a:extLst>
              <a:ext uri="{FF2B5EF4-FFF2-40B4-BE49-F238E27FC236}">
                <a16:creationId xmlns:a16="http://schemas.microsoft.com/office/drawing/2014/main" id="{387EED76-440D-2202-2C70-A61E2CE70651}"/>
              </a:ext>
            </a:extLst>
          </p:cNvPr>
          <p:cNvSpPr txBox="1"/>
          <p:nvPr/>
        </p:nvSpPr>
        <p:spPr>
          <a:xfrm>
            <a:off x="5403988" y="797985"/>
            <a:ext cx="2313785" cy="307777"/>
          </a:xfrm>
          <a:prstGeom prst="rect">
            <a:avLst/>
          </a:prstGeom>
          <a:noFill/>
        </p:spPr>
        <p:txBody>
          <a:bodyPr wrap="square" rtlCol="0">
            <a:spAutoFit/>
          </a:bodyPr>
          <a:lstStyle/>
          <a:p>
            <a:r>
              <a:rPr lang="en-US"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Troponin T </a:t>
            </a: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a:solidFill>
                  <a:srgbClr val="92D050"/>
                </a:solidFill>
                <a:latin typeface="Calibri Light" panose="020F0302020204030204" pitchFamily="34" charset="0"/>
                <a:ea typeface="Calibri Light" panose="020F0302020204030204" pitchFamily="34" charset="0"/>
                <a:cs typeface="Calibri Light" panose="020F0302020204030204" pitchFamily="34" charset="0"/>
              </a:rPr>
              <a:t>Vimentin </a:t>
            </a: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dirty="0">
                <a:solidFill>
                  <a:srgbClr val="92D05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a:solidFill>
                  <a:srgbClr val="00B0F0"/>
                </a:solidFill>
                <a:latin typeface="Calibri Light" panose="020F0302020204030204" pitchFamily="34" charset="0"/>
                <a:ea typeface="Calibri Light" panose="020F0302020204030204" pitchFamily="34" charset="0"/>
                <a:cs typeface="Calibri Light" panose="020F0302020204030204" pitchFamily="34" charset="0"/>
              </a:rPr>
              <a:t>DAPI</a:t>
            </a:r>
          </a:p>
        </p:txBody>
      </p:sp>
    </p:spTree>
    <p:extLst>
      <p:ext uri="{BB962C8B-B14F-4D97-AF65-F5344CB8AC3E}">
        <p14:creationId xmlns:p14="http://schemas.microsoft.com/office/powerpoint/2010/main" val="3745939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9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7D4D2FCF-41F2-F67E-6B1A-1D1E551324DF}"/>
              </a:ext>
            </a:extLst>
          </p:cNvPr>
          <p:cNvGrpSpPr/>
          <p:nvPr/>
        </p:nvGrpSpPr>
        <p:grpSpPr>
          <a:xfrm>
            <a:off x="617706" y="827070"/>
            <a:ext cx="5685619" cy="3762447"/>
            <a:chOff x="1930030" y="734862"/>
            <a:chExt cx="5451158" cy="3948578"/>
          </a:xfrm>
        </p:grpSpPr>
        <p:pic>
          <p:nvPicPr>
            <p:cNvPr id="9" name="Picture 8" descr="A red and green cell&#10;&#10;Description automatically generated">
              <a:extLst>
                <a:ext uri="{FF2B5EF4-FFF2-40B4-BE49-F238E27FC236}">
                  <a16:creationId xmlns:a16="http://schemas.microsoft.com/office/drawing/2014/main" id="{550617A2-0802-5F43-551B-CA99114C687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27565"/>
            <a:stretch/>
          </p:blipFill>
          <p:spPr>
            <a:xfrm>
              <a:off x="1930030" y="734862"/>
              <a:ext cx="5451158" cy="3948578"/>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9F66F2E9-51C9-976C-CF26-FC3423A39EDE}"/>
                </a:ext>
              </a:extLst>
            </p:cNvPr>
            <p:cNvSpPr txBox="1"/>
            <p:nvPr/>
          </p:nvSpPr>
          <p:spPr>
            <a:xfrm>
              <a:off x="6272463" y="4289811"/>
              <a:ext cx="629652" cy="246221"/>
            </a:xfrm>
            <a:prstGeom prst="rect">
              <a:avLst/>
            </a:prstGeom>
            <a:noFill/>
          </p:spPr>
          <p:txBody>
            <a:bodyPr wrap="square">
              <a:spAutoFit/>
            </a:bodyPr>
            <a:lstStyle/>
            <a:p>
              <a:pPr algn="just"/>
              <a:r>
                <a:rPr lang="en-US" sz="10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50</a:t>
              </a:r>
              <a:r>
                <a:rPr lang="en-US" sz="1000" i="0" u="none" strike="noStrike" baseline="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a:t>
              </a:r>
              <a:r>
                <a:rPr lang="el-GR" sz="1000" i="0" u="none" strike="noStrike" baseline="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μ</a:t>
              </a:r>
              <a:r>
                <a:rPr lang="en-US" sz="1000" i="0" u="none" strike="noStrike" baseline="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m</a:t>
              </a:r>
            </a:p>
          </p:txBody>
        </p:sp>
      </p:grpSp>
      <p:sp>
        <p:nvSpPr>
          <p:cNvPr id="13" name="Title 1">
            <a:extLst>
              <a:ext uri="{FF2B5EF4-FFF2-40B4-BE49-F238E27FC236}">
                <a16:creationId xmlns:a16="http://schemas.microsoft.com/office/drawing/2014/main" id="{E71B798F-A173-3638-91B7-EBFA5AFDEFF6}"/>
              </a:ext>
            </a:extLst>
          </p:cNvPr>
          <p:cNvSpPr txBox="1">
            <a:spLocks/>
          </p:cNvSpPr>
          <p:nvPr/>
        </p:nvSpPr>
        <p:spPr>
          <a:xfrm>
            <a:off x="457200" y="144551"/>
            <a:ext cx="8431369"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Improved maturation</a:t>
            </a:r>
            <a:r>
              <a:rPr lang="en-US" sz="2000" dirty="0">
                <a:solidFill>
                  <a:schemeClr val="tx1"/>
                </a:solidFill>
                <a:latin typeface="Rajdhani" panose="02000000000000000000" pitchFamily="2" charset="0"/>
                <a:ea typeface="Calibri Light" panose="020F0302020204030204" pitchFamily="34" charset="0"/>
                <a:cs typeface="Rajdhani" panose="02000000000000000000" pitchFamily="2" charset="0"/>
              </a:rPr>
              <a:t>: striated and elongated fibers</a:t>
            </a:r>
            <a:endParaRPr lang="en-US" dirty="0">
              <a:solidFill>
                <a:schemeClr val="tx1"/>
              </a:solidFill>
              <a:latin typeface="Rajdhani" panose="02000000000000000000" pitchFamily="2" charset="0"/>
              <a:ea typeface="Calibri Light" panose="020F0302020204030204" pitchFamily="34" charset="0"/>
              <a:cs typeface="Rajdhani" panose="02000000000000000000" pitchFamily="2" charset="0"/>
            </a:endParaRPr>
          </a:p>
        </p:txBody>
      </p:sp>
      <p:pic>
        <p:nvPicPr>
          <p:cNvPr id="5122" name="Picture 2">
            <a:extLst>
              <a:ext uri="{FF2B5EF4-FFF2-40B4-BE49-F238E27FC236}">
                <a16:creationId xmlns:a16="http://schemas.microsoft.com/office/drawing/2014/main" id="{D3E24C72-6911-78CE-F37C-8B7CA3027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9091" y="822988"/>
            <a:ext cx="1865621" cy="18656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DFB6ED4-6858-A260-FB57-EAD82152F640}"/>
              </a:ext>
            </a:extLst>
          </p:cNvPr>
          <p:cNvSpPr txBox="1"/>
          <p:nvPr/>
        </p:nvSpPr>
        <p:spPr>
          <a:xfrm>
            <a:off x="2736375" y="4691172"/>
            <a:ext cx="3586805" cy="276999"/>
          </a:xfrm>
          <a:prstGeom prst="rect">
            <a:avLst/>
          </a:prstGeom>
          <a:noFill/>
        </p:spPr>
        <p:txBody>
          <a:bodyPr wrap="square">
            <a:spAutoFit/>
          </a:bodyPr>
          <a:lstStyle/>
          <a:p>
            <a:pPr algn="r"/>
            <a:r>
              <a:rPr lang="en-US" sz="600" i="1" dirty="0" err="1"/>
              <a:t>Seguret</a:t>
            </a:r>
            <a:r>
              <a:rPr lang="en-US" sz="600" i="1" dirty="0"/>
              <a:t>  et al (2023) A versatile high-throughput assay based on 3D ring-shaped cardiac tissues generated from human induced pluripotent stem cell derived cardiomyocytes </a:t>
            </a:r>
            <a:r>
              <a:rPr lang="en-US" sz="600" i="1" dirty="0" err="1"/>
              <a:t>eLife</a:t>
            </a:r>
            <a:r>
              <a:rPr lang="en-US" sz="600" i="1" dirty="0"/>
              <a:t> 12:RP87739</a:t>
            </a:r>
          </a:p>
        </p:txBody>
      </p:sp>
      <p:sp>
        <p:nvSpPr>
          <p:cNvPr id="4" name="TextBox 3">
            <a:extLst>
              <a:ext uri="{FF2B5EF4-FFF2-40B4-BE49-F238E27FC236}">
                <a16:creationId xmlns:a16="http://schemas.microsoft.com/office/drawing/2014/main" id="{F84070D2-7D39-4513-9FA8-71204A1640A6}"/>
              </a:ext>
            </a:extLst>
          </p:cNvPr>
          <p:cNvSpPr txBox="1"/>
          <p:nvPr/>
        </p:nvSpPr>
        <p:spPr>
          <a:xfrm>
            <a:off x="6621322" y="2783079"/>
            <a:ext cx="1913390" cy="276999"/>
          </a:xfrm>
          <a:prstGeom prst="rect">
            <a:avLst/>
          </a:prstGeom>
          <a:noFill/>
        </p:spPr>
        <p:txBody>
          <a:bodyPr wrap="square" rtlCol="0">
            <a:spAutoFit/>
          </a:bodyPr>
          <a:lstStyle/>
          <a:p>
            <a:r>
              <a:rPr lang="en-US" sz="1200" dirty="0">
                <a:latin typeface="Calibri Light" panose="020F0302020204030204" pitchFamily="34" charset="0"/>
                <a:ea typeface="Calibri Light" panose="020F0302020204030204" pitchFamily="34" charset="0"/>
                <a:cs typeface="Calibri Light" panose="020F0302020204030204" pitchFamily="34" charset="0"/>
              </a:rPr>
              <a:t>2D monolayer of iPSC CMs</a:t>
            </a:r>
          </a:p>
        </p:txBody>
      </p:sp>
      <p:sp>
        <p:nvSpPr>
          <p:cNvPr id="5" name="TextBox 4">
            <a:extLst>
              <a:ext uri="{FF2B5EF4-FFF2-40B4-BE49-F238E27FC236}">
                <a16:creationId xmlns:a16="http://schemas.microsoft.com/office/drawing/2014/main" id="{62E1CBB8-5EFB-22C5-1CA1-AA9D693827D6}"/>
              </a:ext>
            </a:extLst>
          </p:cNvPr>
          <p:cNvSpPr txBox="1"/>
          <p:nvPr/>
        </p:nvSpPr>
        <p:spPr>
          <a:xfrm>
            <a:off x="698947" y="4166623"/>
            <a:ext cx="2183362" cy="307777"/>
          </a:xfrm>
          <a:prstGeom prst="rect">
            <a:avLst/>
          </a:prstGeom>
          <a:noFill/>
        </p:spPr>
        <p:txBody>
          <a:bodyPr wrap="square" rtlCol="0">
            <a:spAutoFit/>
          </a:bodyPr>
          <a:lstStyle/>
          <a:p>
            <a:r>
              <a:rPr lang="en-US" b="1" dirty="0" err="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SmartHeart</a:t>
            </a:r>
            <a:r>
              <a:rPr lang="en-US"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 Tissue </a:t>
            </a:r>
          </a:p>
        </p:txBody>
      </p:sp>
    </p:spTree>
    <p:extLst>
      <p:ext uri="{BB962C8B-B14F-4D97-AF65-F5344CB8AC3E}">
        <p14:creationId xmlns:p14="http://schemas.microsoft.com/office/powerpoint/2010/main" val="1154185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31F67-C60A-6503-1535-17A904E0E648}"/>
              </a:ext>
            </a:extLst>
          </p:cNvPr>
          <p:cNvSpPr txBox="1">
            <a:spLocks/>
          </p:cNvSpPr>
          <p:nvPr/>
        </p:nvSpPr>
        <p:spPr>
          <a:xfrm>
            <a:off x="457200" y="143330"/>
            <a:ext cx="8431369"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en-US" b="1" dirty="0">
                <a:latin typeface="Rajdhani" panose="02000000000000000000" pitchFamily="2" charset="0"/>
                <a:cs typeface="Rajdhani" panose="02000000000000000000" pitchFamily="2" charset="0"/>
              </a:rPr>
              <a:t>Comparative RT-qPCR </a:t>
            </a:r>
            <a:r>
              <a:rPr lang="en-US" dirty="0">
                <a:latin typeface="Rajdhani Light" panose="02000000000000000000" pitchFamily="2" charset="0"/>
                <a:cs typeface="Rajdhani Light" panose="02000000000000000000" pitchFamily="2" charset="0"/>
              </a:rPr>
              <a:t>– 2D vs 3D </a:t>
            </a:r>
            <a:r>
              <a:rPr lang="en-US" dirty="0" err="1">
                <a:latin typeface="Rajdhani Light" panose="02000000000000000000" pitchFamily="2" charset="0"/>
                <a:cs typeface="Rajdhani Light" panose="02000000000000000000" pitchFamily="2" charset="0"/>
              </a:rPr>
              <a:t>SmartHeart</a:t>
            </a:r>
            <a:r>
              <a:rPr lang="en-US" dirty="0">
                <a:latin typeface="Rajdhani Light" panose="02000000000000000000" pitchFamily="2" charset="0"/>
                <a:cs typeface="Rajdhani Light" panose="02000000000000000000" pitchFamily="2" charset="0"/>
              </a:rPr>
              <a:t> tissues</a:t>
            </a:r>
          </a:p>
        </p:txBody>
      </p:sp>
      <p:sp>
        <p:nvSpPr>
          <p:cNvPr id="5" name="Google Shape;203;p29">
            <a:extLst>
              <a:ext uri="{FF2B5EF4-FFF2-40B4-BE49-F238E27FC236}">
                <a16:creationId xmlns:a16="http://schemas.microsoft.com/office/drawing/2014/main" id="{3D978BDC-E3CE-75AE-6E50-FC6EE1DDF683}"/>
              </a:ext>
            </a:extLst>
          </p:cNvPr>
          <p:cNvSpPr txBox="1"/>
          <p:nvPr/>
        </p:nvSpPr>
        <p:spPr>
          <a:xfrm>
            <a:off x="4122519" y="4773968"/>
            <a:ext cx="4961700" cy="3078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fr" sz="800" dirty="0">
                <a:solidFill>
                  <a:schemeClr val="dk2"/>
                </a:solidFill>
              </a:rPr>
              <a:t>15 DAYS OF CULTURE ; 65000c/well ; ratio 3:1 ; N = 3 independent experiments </a:t>
            </a:r>
            <a:endParaRPr sz="800" dirty="0">
              <a:solidFill>
                <a:schemeClr val="dk2"/>
              </a:solidFill>
            </a:endParaRPr>
          </a:p>
        </p:txBody>
      </p:sp>
      <p:pic>
        <p:nvPicPr>
          <p:cNvPr id="4" name="Picture 3">
            <a:extLst>
              <a:ext uri="{FF2B5EF4-FFF2-40B4-BE49-F238E27FC236}">
                <a16:creationId xmlns:a16="http://schemas.microsoft.com/office/drawing/2014/main" id="{6192E270-07FC-0F20-5B46-A8CBAB9AFEA1}"/>
              </a:ext>
            </a:extLst>
          </p:cNvPr>
          <p:cNvPicPr>
            <a:picLocks noChangeAspect="1"/>
          </p:cNvPicPr>
          <p:nvPr/>
        </p:nvPicPr>
        <p:blipFill>
          <a:blip r:embed="rId3"/>
          <a:stretch>
            <a:fillRect/>
          </a:stretch>
        </p:blipFill>
        <p:spPr>
          <a:xfrm>
            <a:off x="586596" y="901521"/>
            <a:ext cx="7624972" cy="3538443"/>
          </a:xfrm>
          <a:prstGeom prst="rect">
            <a:avLst/>
          </a:prstGeom>
        </p:spPr>
      </p:pic>
    </p:spTree>
    <p:extLst>
      <p:ext uri="{BB962C8B-B14F-4D97-AF65-F5344CB8AC3E}">
        <p14:creationId xmlns:p14="http://schemas.microsoft.com/office/powerpoint/2010/main" val="2253938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6838C-F227-78DE-D8D0-687C200E029C}"/>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C211B305-C095-D1BB-7991-6B4BBA34B9CD}"/>
              </a:ext>
            </a:extLst>
          </p:cNvPr>
          <p:cNvPicPr>
            <a:picLocks noChangeAspect="1"/>
          </p:cNvPicPr>
          <p:nvPr/>
        </p:nvPicPr>
        <p:blipFill>
          <a:blip r:embed="rId2"/>
          <a:srcRect/>
          <a:stretch/>
        </p:blipFill>
        <p:spPr>
          <a:xfrm>
            <a:off x="0" y="0"/>
            <a:ext cx="9143999" cy="5143500"/>
          </a:xfrm>
          <a:prstGeom prst="rect">
            <a:avLst/>
          </a:prstGeom>
        </p:spPr>
      </p:pic>
      <p:sp>
        <p:nvSpPr>
          <p:cNvPr id="3" name="Title 1">
            <a:extLst>
              <a:ext uri="{FF2B5EF4-FFF2-40B4-BE49-F238E27FC236}">
                <a16:creationId xmlns:a16="http://schemas.microsoft.com/office/drawing/2014/main" id="{A74B96EB-C9EA-4388-56EC-CD07EC5DD86C}"/>
              </a:ext>
            </a:extLst>
          </p:cNvPr>
          <p:cNvSpPr txBox="1">
            <a:spLocks/>
          </p:cNvSpPr>
          <p:nvPr/>
        </p:nvSpPr>
        <p:spPr>
          <a:xfrm>
            <a:off x="833231" y="2379846"/>
            <a:ext cx="6189650" cy="10502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pPr algn="ctr"/>
            <a:r>
              <a:rPr lang="en-US" b="1" dirty="0">
                <a:solidFill>
                  <a:schemeClr val="bg1"/>
                </a:solidFill>
                <a:latin typeface="Rajdhani" panose="02000000000000000000" pitchFamily="2" charset="0"/>
                <a:cs typeface="Rajdhani" panose="02000000000000000000" pitchFamily="2" charset="0"/>
              </a:rPr>
              <a:t>Cardiac Safety</a:t>
            </a:r>
          </a:p>
          <a:p>
            <a:pPr algn="ctr"/>
            <a:r>
              <a:rPr lang="en-US" dirty="0">
                <a:solidFill>
                  <a:schemeClr val="bg1"/>
                </a:solidFill>
                <a:latin typeface="Rajdhani Light" panose="02000000000000000000" pitchFamily="2" charset="0"/>
                <a:cs typeface="Rajdhani Light" panose="02000000000000000000" pitchFamily="2" charset="0"/>
              </a:rPr>
              <a:t>Examples of </a:t>
            </a:r>
            <a:r>
              <a:rPr lang="en-US" dirty="0" err="1">
                <a:solidFill>
                  <a:schemeClr val="bg1"/>
                </a:solidFill>
                <a:latin typeface="Rajdhani Light" panose="02000000000000000000" pitchFamily="2" charset="0"/>
                <a:cs typeface="Rajdhani Light" panose="02000000000000000000" pitchFamily="2" charset="0"/>
              </a:rPr>
              <a:t>CiPA</a:t>
            </a:r>
            <a:r>
              <a:rPr lang="en-US" dirty="0">
                <a:solidFill>
                  <a:schemeClr val="bg1"/>
                </a:solidFill>
                <a:latin typeface="Rajdhani Light" panose="02000000000000000000" pitchFamily="2" charset="0"/>
                <a:cs typeface="Rajdhani Light" panose="02000000000000000000" pitchFamily="2" charset="0"/>
              </a:rPr>
              <a:t> and Inotropic drugs </a:t>
            </a:r>
          </a:p>
        </p:txBody>
      </p:sp>
      <p:grpSp>
        <p:nvGrpSpPr>
          <p:cNvPr id="5" name="Groupe 4">
            <a:extLst>
              <a:ext uri="{FF2B5EF4-FFF2-40B4-BE49-F238E27FC236}">
                <a16:creationId xmlns:a16="http://schemas.microsoft.com/office/drawing/2014/main" id="{BAB32E0E-BE03-759E-D076-80A8888A1900}"/>
              </a:ext>
            </a:extLst>
          </p:cNvPr>
          <p:cNvGrpSpPr/>
          <p:nvPr/>
        </p:nvGrpSpPr>
        <p:grpSpPr>
          <a:xfrm>
            <a:off x="6684807" y="3903461"/>
            <a:ext cx="2167273" cy="970648"/>
            <a:chOff x="10153713" y="5902064"/>
            <a:chExt cx="3302485" cy="1479071"/>
          </a:xfrm>
        </p:grpSpPr>
        <p:sp>
          <p:nvSpPr>
            <p:cNvPr id="6" name="Forme libre 14">
              <a:extLst>
                <a:ext uri="{FF2B5EF4-FFF2-40B4-BE49-F238E27FC236}">
                  <a16:creationId xmlns:a16="http://schemas.microsoft.com/office/drawing/2014/main" id="{D49FE758-AEE3-FDF0-363E-6A2464A5D31C}"/>
                </a:ext>
              </a:extLst>
            </p:cNvPr>
            <p:cNvSpPr/>
            <p:nvPr/>
          </p:nvSpPr>
          <p:spPr>
            <a:xfrm>
              <a:off x="11656714" y="6177363"/>
              <a:ext cx="494351" cy="637333"/>
            </a:xfrm>
            <a:custGeom>
              <a:avLst/>
              <a:gdLst>
                <a:gd name="connsiteX0" fmla="*/ 494352 w 494351"/>
                <a:gd name="connsiteY0" fmla="*/ 27106 h 637333"/>
                <a:gd name="connsiteX1" fmla="*/ 494352 w 494351"/>
                <a:gd name="connsiteY1" fmla="*/ 185729 h 637333"/>
                <a:gd name="connsiteX2" fmla="*/ 440955 w 494351"/>
                <a:gd name="connsiteY2" fmla="*/ 159827 h 637333"/>
                <a:gd name="connsiteX3" fmla="*/ 192475 w 494351"/>
                <a:gd name="connsiteY3" fmla="*/ 291287 h 637333"/>
                <a:gd name="connsiteX4" fmla="*/ 377761 w 494351"/>
                <a:gd name="connsiteY4" fmla="*/ 491400 h 637333"/>
                <a:gd name="connsiteX5" fmla="*/ 494352 w 494351"/>
                <a:gd name="connsiteY5" fmla="*/ 451286 h 637333"/>
                <a:gd name="connsiteX6" fmla="*/ 494352 w 494351"/>
                <a:gd name="connsiteY6" fmla="*/ 602517 h 637333"/>
                <a:gd name="connsiteX7" fmla="*/ 101609 w 494351"/>
                <a:gd name="connsiteY7" fmla="*/ 565726 h 637333"/>
                <a:gd name="connsiteX8" fmla="*/ 4555 w 494351"/>
                <a:gd name="connsiteY8" fmla="*/ 269224 h 637333"/>
                <a:gd name="connsiteX9" fmla="*/ 494352 w 494351"/>
                <a:gd name="connsiteY9" fmla="*/ 27106 h 63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351" h="637333">
                  <a:moveTo>
                    <a:pt x="494352" y="27106"/>
                  </a:moveTo>
                  <a:lnTo>
                    <a:pt x="494352" y="185729"/>
                  </a:lnTo>
                  <a:cubicBezTo>
                    <a:pt x="475445" y="179196"/>
                    <a:pt x="459919" y="166761"/>
                    <a:pt x="440955" y="159827"/>
                  </a:cubicBezTo>
                  <a:cubicBezTo>
                    <a:pt x="331239" y="119712"/>
                    <a:pt x="205252" y="165099"/>
                    <a:pt x="192475" y="291287"/>
                  </a:cubicBezTo>
                  <a:cubicBezTo>
                    <a:pt x="179928" y="415297"/>
                    <a:pt x="248909" y="502689"/>
                    <a:pt x="377761" y="491400"/>
                  </a:cubicBezTo>
                  <a:cubicBezTo>
                    <a:pt x="421418" y="487560"/>
                    <a:pt x="455450" y="468076"/>
                    <a:pt x="494352" y="451286"/>
                  </a:cubicBezTo>
                  <a:lnTo>
                    <a:pt x="494352" y="602517"/>
                  </a:lnTo>
                  <a:cubicBezTo>
                    <a:pt x="371401" y="652545"/>
                    <a:pt x="206913" y="655525"/>
                    <a:pt x="101609" y="565726"/>
                  </a:cubicBezTo>
                  <a:cubicBezTo>
                    <a:pt x="12461" y="489738"/>
                    <a:pt x="-11258" y="382690"/>
                    <a:pt x="4555" y="269224"/>
                  </a:cubicBezTo>
                  <a:cubicBezTo>
                    <a:pt x="38014" y="28653"/>
                    <a:pt x="287696" y="-46590"/>
                    <a:pt x="494352" y="27106"/>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7" name="Forme libre 15">
              <a:extLst>
                <a:ext uri="{FF2B5EF4-FFF2-40B4-BE49-F238E27FC236}">
                  <a16:creationId xmlns:a16="http://schemas.microsoft.com/office/drawing/2014/main" id="{5CD35415-F164-D4C1-1621-7C38DDDD4495}"/>
                </a:ext>
              </a:extLst>
            </p:cNvPr>
            <p:cNvSpPr/>
            <p:nvPr/>
          </p:nvSpPr>
          <p:spPr>
            <a:xfrm>
              <a:off x="12925265" y="5902064"/>
              <a:ext cx="188035" cy="896268"/>
            </a:xfrm>
            <a:custGeom>
              <a:avLst/>
              <a:gdLst>
                <a:gd name="connsiteX0" fmla="*/ 0 w 188035"/>
                <a:gd name="connsiteY0" fmla="*/ 0 h 896268"/>
                <a:gd name="connsiteX1" fmla="*/ 188035 w 188035"/>
                <a:gd name="connsiteY1" fmla="*/ 0 h 896268"/>
                <a:gd name="connsiteX2" fmla="*/ 188035 w 188035"/>
                <a:gd name="connsiteY2" fmla="*/ 896268 h 896268"/>
                <a:gd name="connsiteX3" fmla="*/ 0 w 188035"/>
                <a:gd name="connsiteY3" fmla="*/ 896268 h 896268"/>
              </a:gdLst>
              <a:ahLst/>
              <a:cxnLst>
                <a:cxn ang="0">
                  <a:pos x="connsiteX0" y="connsiteY0"/>
                </a:cxn>
                <a:cxn ang="0">
                  <a:pos x="connsiteX1" y="connsiteY1"/>
                </a:cxn>
                <a:cxn ang="0">
                  <a:pos x="connsiteX2" y="connsiteY2"/>
                </a:cxn>
                <a:cxn ang="0">
                  <a:pos x="connsiteX3" y="connsiteY3"/>
                </a:cxn>
              </a:cxnLst>
              <a:rect l="l" t="t" r="r" b="b"/>
              <a:pathLst>
                <a:path w="188035" h="896268">
                  <a:moveTo>
                    <a:pt x="0" y="0"/>
                  </a:moveTo>
                  <a:lnTo>
                    <a:pt x="188035" y="0"/>
                  </a:lnTo>
                  <a:lnTo>
                    <a:pt x="188035" y="896268"/>
                  </a:lnTo>
                  <a:lnTo>
                    <a:pt x="0" y="896268"/>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8" name="Forme libre 16">
              <a:extLst>
                <a:ext uri="{FF2B5EF4-FFF2-40B4-BE49-F238E27FC236}">
                  <a16:creationId xmlns:a16="http://schemas.microsoft.com/office/drawing/2014/main" id="{ED61BD29-791D-6265-4115-C2BE6DF3C2BF}"/>
                </a:ext>
              </a:extLst>
            </p:cNvPr>
            <p:cNvSpPr/>
            <p:nvPr/>
          </p:nvSpPr>
          <p:spPr>
            <a:xfrm>
              <a:off x="13268163" y="5902064"/>
              <a:ext cx="188035" cy="896268"/>
            </a:xfrm>
            <a:custGeom>
              <a:avLst/>
              <a:gdLst>
                <a:gd name="connsiteX0" fmla="*/ 0 w 188035"/>
                <a:gd name="connsiteY0" fmla="*/ 0 h 896268"/>
                <a:gd name="connsiteX1" fmla="*/ 188035 w 188035"/>
                <a:gd name="connsiteY1" fmla="*/ 0 h 896268"/>
                <a:gd name="connsiteX2" fmla="*/ 188035 w 188035"/>
                <a:gd name="connsiteY2" fmla="*/ 896268 h 896268"/>
                <a:gd name="connsiteX3" fmla="*/ 0 w 188035"/>
                <a:gd name="connsiteY3" fmla="*/ 896268 h 896268"/>
              </a:gdLst>
              <a:ahLst/>
              <a:cxnLst>
                <a:cxn ang="0">
                  <a:pos x="connsiteX0" y="connsiteY0"/>
                </a:cxn>
                <a:cxn ang="0">
                  <a:pos x="connsiteX1" y="connsiteY1"/>
                </a:cxn>
                <a:cxn ang="0">
                  <a:pos x="connsiteX2" y="connsiteY2"/>
                </a:cxn>
                <a:cxn ang="0">
                  <a:pos x="connsiteX3" y="connsiteY3"/>
                </a:cxn>
              </a:cxnLst>
              <a:rect l="l" t="t" r="r" b="b"/>
              <a:pathLst>
                <a:path w="188035" h="896268">
                  <a:moveTo>
                    <a:pt x="0" y="0"/>
                  </a:moveTo>
                  <a:lnTo>
                    <a:pt x="188035" y="0"/>
                  </a:lnTo>
                  <a:lnTo>
                    <a:pt x="188035" y="896268"/>
                  </a:lnTo>
                  <a:lnTo>
                    <a:pt x="0" y="896268"/>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9" name="Forme libre 17">
              <a:extLst>
                <a:ext uri="{FF2B5EF4-FFF2-40B4-BE49-F238E27FC236}">
                  <a16:creationId xmlns:a16="http://schemas.microsoft.com/office/drawing/2014/main" id="{81C586A0-C7B6-31EB-BFFA-CE4CCAB8EC98}"/>
                </a:ext>
              </a:extLst>
            </p:cNvPr>
            <p:cNvSpPr/>
            <p:nvPr/>
          </p:nvSpPr>
          <p:spPr>
            <a:xfrm>
              <a:off x="10414576" y="6993272"/>
              <a:ext cx="206426" cy="299325"/>
            </a:xfrm>
            <a:custGeom>
              <a:avLst/>
              <a:gdLst>
                <a:gd name="connsiteX0" fmla="*/ 99575 w 206426"/>
                <a:gd name="connsiteY0" fmla="*/ 129585 h 299325"/>
                <a:gd name="connsiteX1" fmla="*/ 107195 w 206426"/>
                <a:gd name="connsiteY1" fmla="*/ 127292 h 299325"/>
                <a:gd name="connsiteX2" fmla="*/ 177665 w 206426"/>
                <a:gd name="connsiteY2" fmla="*/ 1276 h 299325"/>
                <a:gd name="connsiteX3" fmla="*/ 199036 w 206426"/>
                <a:gd name="connsiteY3" fmla="*/ 531 h 299325"/>
                <a:gd name="connsiteX4" fmla="*/ 119341 w 206426"/>
                <a:gd name="connsiteY4" fmla="*/ 146203 h 299325"/>
                <a:gd name="connsiteX5" fmla="*/ 206426 w 206426"/>
                <a:gd name="connsiteY5" fmla="*/ 299268 h 299325"/>
                <a:gd name="connsiteX6" fmla="*/ 182421 w 206426"/>
                <a:gd name="connsiteY6" fmla="*/ 295658 h 299325"/>
                <a:gd name="connsiteX7" fmla="*/ 110002 w 206426"/>
                <a:gd name="connsiteY7" fmla="*/ 168954 h 299325"/>
                <a:gd name="connsiteX8" fmla="*/ 101408 w 206426"/>
                <a:gd name="connsiteY8" fmla="*/ 162822 h 299325"/>
                <a:gd name="connsiteX9" fmla="*/ 19537 w 206426"/>
                <a:gd name="connsiteY9" fmla="*/ 298638 h 299325"/>
                <a:gd name="connsiteX10" fmla="*/ 0 w 206426"/>
                <a:gd name="connsiteY10" fmla="*/ 299325 h 299325"/>
                <a:gd name="connsiteX11" fmla="*/ 88346 w 206426"/>
                <a:gd name="connsiteY11" fmla="*/ 146261 h 299325"/>
                <a:gd name="connsiteX12" fmla="*/ 7391 w 206426"/>
                <a:gd name="connsiteY12" fmla="*/ 589 h 299325"/>
                <a:gd name="connsiteX13" fmla="*/ 34777 w 206426"/>
                <a:gd name="connsiteY13" fmla="*/ 11878 h 299325"/>
                <a:gd name="connsiteX14" fmla="*/ 94190 w 206426"/>
                <a:gd name="connsiteY14" fmla="*/ 114800 h 299325"/>
                <a:gd name="connsiteX15" fmla="*/ 99575 w 206426"/>
                <a:gd name="connsiteY15" fmla="*/ 129642 h 29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6" h="299325">
                  <a:moveTo>
                    <a:pt x="99575" y="129585"/>
                  </a:moveTo>
                  <a:lnTo>
                    <a:pt x="107195" y="127292"/>
                  </a:lnTo>
                  <a:cubicBezTo>
                    <a:pt x="120086" y="111476"/>
                    <a:pt x="168670" y="6491"/>
                    <a:pt x="177665" y="1276"/>
                  </a:cubicBezTo>
                  <a:cubicBezTo>
                    <a:pt x="182592" y="-1589"/>
                    <a:pt x="192848" y="1391"/>
                    <a:pt x="199036" y="531"/>
                  </a:cubicBezTo>
                  <a:lnTo>
                    <a:pt x="119341" y="146203"/>
                  </a:lnTo>
                  <a:lnTo>
                    <a:pt x="206426" y="299268"/>
                  </a:lnTo>
                  <a:lnTo>
                    <a:pt x="182421" y="295658"/>
                  </a:lnTo>
                  <a:cubicBezTo>
                    <a:pt x="156123" y="258008"/>
                    <a:pt x="136300" y="205057"/>
                    <a:pt x="110002" y="168954"/>
                  </a:cubicBezTo>
                  <a:cubicBezTo>
                    <a:pt x="107653" y="165745"/>
                    <a:pt x="106393" y="161733"/>
                    <a:pt x="101408" y="162822"/>
                  </a:cubicBezTo>
                  <a:lnTo>
                    <a:pt x="19537" y="298638"/>
                  </a:lnTo>
                  <a:lnTo>
                    <a:pt x="0" y="299325"/>
                  </a:lnTo>
                  <a:lnTo>
                    <a:pt x="88346" y="146261"/>
                  </a:lnTo>
                  <a:lnTo>
                    <a:pt x="7391" y="589"/>
                  </a:lnTo>
                  <a:cubicBezTo>
                    <a:pt x="21198" y="-1188"/>
                    <a:pt x="26699" y="1333"/>
                    <a:pt x="34777" y="11878"/>
                  </a:cubicBezTo>
                  <a:cubicBezTo>
                    <a:pt x="54027" y="36806"/>
                    <a:pt x="76658" y="85287"/>
                    <a:pt x="94190" y="114800"/>
                  </a:cubicBezTo>
                  <a:cubicBezTo>
                    <a:pt x="96882" y="119327"/>
                    <a:pt x="98888" y="124370"/>
                    <a:pt x="99575" y="129642"/>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0" name="Forme libre 18">
              <a:extLst>
                <a:ext uri="{FF2B5EF4-FFF2-40B4-BE49-F238E27FC236}">
                  <a16:creationId xmlns:a16="http://schemas.microsoft.com/office/drawing/2014/main" id="{586FD38C-B8FD-51B5-B2AD-9B6177D6A988}"/>
                </a:ext>
              </a:extLst>
            </p:cNvPr>
            <p:cNvSpPr/>
            <p:nvPr/>
          </p:nvSpPr>
          <p:spPr>
            <a:xfrm>
              <a:off x="12541746" y="6938166"/>
              <a:ext cx="158586" cy="354951"/>
            </a:xfrm>
            <a:custGeom>
              <a:avLst/>
              <a:gdLst>
                <a:gd name="connsiteX0" fmla="*/ 70126 w 158586"/>
                <a:gd name="connsiteY0" fmla="*/ 55637 h 354951"/>
                <a:gd name="connsiteX1" fmla="*/ 154920 w 158586"/>
                <a:gd name="connsiteY1" fmla="*/ 55637 h 354951"/>
                <a:gd name="connsiteX2" fmla="*/ 154920 w 158586"/>
                <a:gd name="connsiteY2" fmla="*/ 74090 h 354951"/>
                <a:gd name="connsiteX3" fmla="*/ 70126 w 158586"/>
                <a:gd name="connsiteY3" fmla="*/ 74090 h 354951"/>
                <a:gd name="connsiteX4" fmla="*/ 70126 w 158586"/>
                <a:gd name="connsiteY4" fmla="*/ 293572 h 354951"/>
                <a:gd name="connsiteX5" fmla="*/ 83361 w 158586"/>
                <a:gd name="connsiteY5" fmla="*/ 317182 h 354951"/>
                <a:gd name="connsiteX6" fmla="*/ 158587 w 158586"/>
                <a:gd name="connsiteY6" fmla="*/ 335979 h 354951"/>
                <a:gd name="connsiteX7" fmla="*/ 158587 w 158586"/>
                <a:gd name="connsiteY7" fmla="*/ 354431 h 354951"/>
                <a:gd name="connsiteX8" fmla="*/ 70413 w 158586"/>
                <a:gd name="connsiteY8" fmla="*/ 333744 h 354951"/>
                <a:gd name="connsiteX9" fmla="*/ 47954 w 158586"/>
                <a:gd name="connsiteY9" fmla="*/ 293515 h 354951"/>
                <a:gd name="connsiteX10" fmla="*/ 47954 w 158586"/>
                <a:gd name="connsiteY10" fmla="*/ 74032 h 354951"/>
                <a:gd name="connsiteX11" fmla="*/ 0 w 158586"/>
                <a:gd name="connsiteY11" fmla="*/ 74032 h 354951"/>
                <a:gd name="connsiteX12" fmla="*/ 0 w 158586"/>
                <a:gd name="connsiteY12" fmla="*/ 57700 h 354951"/>
                <a:gd name="connsiteX13" fmla="*/ 48011 w 158586"/>
                <a:gd name="connsiteY13" fmla="*/ 55580 h 354951"/>
                <a:gd name="connsiteX14" fmla="*/ 48011 w 158586"/>
                <a:gd name="connsiteY14" fmla="*/ 279 h 354951"/>
                <a:gd name="connsiteX15" fmla="*/ 69611 w 158586"/>
                <a:gd name="connsiteY15" fmla="*/ 6354 h 354951"/>
                <a:gd name="connsiteX16" fmla="*/ 70126 w 158586"/>
                <a:gd name="connsiteY16" fmla="*/ 55637 h 35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586" h="354951">
                  <a:moveTo>
                    <a:pt x="70126" y="55637"/>
                  </a:moveTo>
                  <a:lnTo>
                    <a:pt x="154920" y="55637"/>
                  </a:lnTo>
                  <a:lnTo>
                    <a:pt x="154920" y="74090"/>
                  </a:lnTo>
                  <a:lnTo>
                    <a:pt x="70126" y="74090"/>
                  </a:lnTo>
                  <a:lnTo>
                    <a:pt x="70126" y="293572"/>
                  </a:lnTo>
                  <a:cubicBezTo>
                    <a:pt x="70126" y="296495"/>
                    <a:pt x="80325" y="313859"/>
                    <a:pt x="83361" y="317182"/>
                  </a:cubicBezTo>
                  <a:cubicBezTo>
                    <a:pt x="101523" y="337010"/>
                    <a:pt x="133664" y="336953"/>
                    <a:pt x="158587" y="335979"/>
                  </a:cubicBezTo>
                  <a:lnTo>
                    <a:pt x="158587" y="354431"/>
                  </a:lnTo>
                  <a:cubicBezTo>
                    <a:pt x="128050" y="355692"/>
                    <a:pt x="94132" y="356495"/>
                    <a:pt x="70413" y="333744"/>
                  </a:cubicBezTo>
                  <a:cubicBezTo>
                    <a:pt x="64913" y="328472"/>
                    <a:pt x="47954" y="299360"/>
                    <a:pt x="47954" y="293515"/>
                  </a:cubicBezTo>
                  <a:lnTo>
                    <a:pt x="47954" y="74032"/>
                  </a:lnTo>
                  <a:lnTo>
                    <a:pt x="0" y="74032"/>
                  </a:lnTo>
                  <a:cubicBezTo>
                    <a:pt x="0" y="74032"/>
                    <a:pt x="0" y="57700"/>
                    <a:pt x="0" y="57700"/>
                  </a:cubicBezTo>
                  <a:lnTo>
                    <a:pt x="48011" y="55580"/>
                  </a:lnTo>
                  <a:lnTo>
                    <a:pt x="48011" y="279"/>
                  </a:lnTo>
                  <a:cubicBezTo>
                    <a:pt x="55173" y="394"/>
                    <a:pt x="66804" y="-2185"/>
                    <a:pt x="69611" y="6354"/>
                  </a:cubicBezTo>
                  <a:lnTo>
                    <a:pt x="70126" y="55637"/>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1" name="Forme libre 19">
              <a:extLst>
                <a:ext uri="{FF2B5EF4-FFF2-40B4-BE49-F238E27FC236}">
                  <a16:creationId xmlns:a16="http://schemas.microsoft.com/office/drawing/2014/main" id="{CA56AF56-87EF-2F66-E2E6-2A04F1A5D911}"/>
                </a:ext>
              </a:extLst>
            </p:cNvPr>
            <p:cNvSpPr/>
            <p:nvPr/>
          </p:nvSpPr>
          <p:spPr>
            <a:xfrm>
              <a:off x="12744563" y="6938446"/>
              <a:ext cx="158586" cy="355064"/>
            </a:xfrm>
            <a:custGeom>
              <a:avLst/>
              <a:gdLst>
                <a:gd name="connsiteX0" fmla="*/ 66402 w 158586"/>
                <a:gd name="connsiteY0" fmla="*/ 0 h 355064"/>
                <a:gd name="connsiteX1" fmla="*/ 66402 w 158586"/>
                <a:gd name="connsiteY1" fmla="*/ 55300 h 355064"/>
                <a:gd name="connsiteX2" fmla="*/ 151196 w 158586"/>
                <a:gd name="connsiteY2" fmla="*/ 55300 h 355064"/>
                <a:gd name="connsiteX3" fmla="*/ 151196 w 158586"/>
                <a:gd name="connsiteY3" fmla="*/ 73753 h 355064"/>
                <a:gd name="connsiteX4" fmla="*/ 66402 w 158586"/>
                <a:gd name="connsiteY4" fmla="*/ 73753 h 355064"/>
                <a:gd name="connsiteX5" fmla="*/ 66402 w 158586"/>
                <a:gd name="connsiteY5" fmla="*/ 285843 h 355064"/>
                <a:gd name="connsiteX6" fmla="*/ 74251 w 158586"/>
                <a:gd name="connsiteY6" fmla="*/ 307505 h 355064"/>
                <a:gd name="connsiteX7" fmla="*/ 158587 w 158586"/>
                <a:gd name="connsiteY7" fmla="*/ 335642 h 355064"/>
                <a:gd name="connsiteX8" fmla="*/ 158587 w 158586"/>
                <a:gd name="connsiteY8" fmla="*/ 354095 h 355064"/>
                <a:gd name="connsiteX9" fmla="*/ 47839 w 158586"/>
                <a:gd name="connsiteY9" fmla="*/ 286015 h 355064"/>
                <a:gd name="connsiteX10" fmla="*/ 47496 w 158586"/>
                <a:gd name="connsiteY10" fmla="*/ 79827 h 355064"/>
                <a:gd name="connsiteX11" fmla="*/ 41938 w 158586"/>
                <a:gd name="connsiteY11" fmla="*/ 74269 h 355064"/>
                <a:gd name="connsiteX12" fmla="*/ 0 w 158586"/>
                <a:gd name="connsiteY12" fmla="*/ 71633 h 355064"/>
                <a:gd name="connsiteX13" fmla="*/ 0 w 158586"/>
                <a:gd name="connsiteY13" fmla="*/ 55300 h 355064"/>
                <a:gd name="connsiteX14" fmla="*/ 48011 w 158586"/>
                <a:gd name="connsiteY14" fmla="*/ 55300 h 355064"/>
                <a:gd name="connsiteX15" fmla="*/ 48011 w 158586"/>
                <a:gd name="connsiteY15" fmla="*/ 0 h 355064"/>
                <a:gd name="connsiteX16" fmla="*/ 66460 w 158586"/>
                <a:gd name="connsiteY16" fmla="*/ 0 h 35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586" h="355064">
                  <a:moveTo>
                    <a:pt x="66402" y="0"/>
                  </a:moveTo>
                  <a:lnTo>
                    <a:pt x="66402" y="55300"/>
                  </a:lnTo>
                  <a:lnTo>
                    <a:pt x="151196" y="55300"/>
                  </a:lnTo>
                  <a:lnTo>
                    <a:pt x="151196" y="73753"/>
                  </a:lnTo>
                  <a:lnTo>
                    <a:pt x="66402" y="73753"/>
                  </a:lnTo>
                  <a:lnTo>
                    <a:pt x="66402" y="285843"/>
                  </a:lnTo>
                  <a:cubicBezTo>
                    <a:pt x="66402" y="287161"/>
                    <a:pt x="72819" y="304926"/>
                    <a:pt x="74251" y="307505"/>
                  </a:cubicBezTo>
                  <a:cubicBezTo>
                    <a:pt x="91325" y="337533"/>
                    <a:pt x="128164" y="336960"/>
                    <a:pt x="158587" y="335642"/>
                  </a:cubicBezTo>
                  <a:lnTo>
                    <a:pt x="158587" y="354095"/>
                  </a:lnTo>
                  <a:cubicBezTo>
                    <a:pt x="106565" y="359080"/>
                    <a:pt x="53168" y="346072"/>
                    <a:pt x="47839" y="286015"/>
                  </a:cubicBezTo>
                  <a:cubicBezTo>
                    <a:pt x="41938" y="220285"/>
                    <a:pt x="52939" y="146475"/>
                    <a:pt x="47496" y="79827"/>
                  </a:cubicBezTo>
                  <a:lnTo>
                    <a:pt x="41938" y="74269"/>
                  </a:lnTo>
                  <a:lnTo>
                    <a:pt x="0" y="71633"/>
                  </a:lnTo>
                  <a:lnTo>
                    <a:pt x="0" y="55300"/>
                  </a:lnTo>
                  <a:cubicBezTo>
                    <a:pt x="0" y="55300"/>
                    <a:pt x="48011" y="55300"/>
                    <a:pt x="48011" y="55300"/>
                  </a:cubicBezTo>
                  <a:lnTo>
                    <a:pt x="48011" y="0"/>
                  </a:lnTo>
                  <a:lnTo>
                    <a:pt x="66460" y="0"/>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2" name="Forme libre 20">
              <a:extLst>
                <a:ext uri="{FF2B5EF4-FFF2-40B4-BE49-F238E27FC236}">
                  <a16:creationId xmlns:a16="http://schemas.microsoft.com/office/drawing/2014/main" id="{DDE9AABA-E983-7A00-B662-C7DFD8EB56DB}"/>
                </a:ext>
              </a:extLst>
            </p:cNvPr>
            <p:cNvSpPr/>
            <p:nvPr/>
          </p:nvSpPr>
          <p:spPr>
            <a:xfrm>
              <a:off x="10971291" y="6879478"/>
              <a:ext cx="22114" cy="413062"/>
            </a:xfrm>
            <a:custGeom>
              <a:avLst/>
              <a:gdLst>
                <a:gd name="connsiteX0" fmla="*/ 22115 w 22114"/>
                <a:gd name="connsiteY0" fmla="*/ 413063 h 413062"/>
                <a:gd name="connsiteX1" fmla="*/ 0 w 22114"/>
                <a:gd name="connsiteY1" fmla="*/ 413063 h 413062"/>
                <a:gd name="connsiteX2" fmla="*/ 0 w 22114"/>
                <a:gd name="connsiteY2" fmla="*/ 5501 h 413062"/>
                <a:gd name="connsiteX3" fmla="*/ 22115 w 22114"/>
                <a:gd name="connsiteY3" fmla="*/ 5501 h 413062"/>
                <a:gd name="connsiteX4" fmla="*/ 22115 w 22114"/>
                <a:gd name="connsiteY4" fmla="*/ 413063 h 41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4" h="413062">
                  <a:moveTo>
                    <a:pt x="22115" y="413063"/>
                  </a:moveTo>
                  <a:lnTo>
                    <a:pt x="0" y="413063"/>
                  </a:lnTo>
                  <a:lnTo>
                    <a:pt x="0" y="5501"/>
                  </a:lnTo>
                  <a:cubicBezTo>
                    <a:pt x="0" y="-1834"/>
                    <a:pt x="22115" y="-1834"/>
                    <a:pt x="22115" y="5501"/>
                  </a:cubicBezTo>
                  <a:lnTo>
                    <a:pt x="22115" y="413063"/>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3" name="Forme libre 21">
              <a:extLst>
                <a:ext uri="{FF2B5EF4-FFF2-40B4-BE49-F238E27FC236}">
                  <a16:creationId xmlns:a16="http://schemas.microsoft.com/office/drawing/2014/main" id="{C97A47DD-B160-1141-F449-EF2A83977AEE}"/>
                </a:ext>
              </a:extLst>
            </p:cNvPr>
            <p:cNvSpPr/>
            <p:nvPr/>
          </p:nvSpPr>
          <p:spPr>
            <a:xfrm>
              <a:off x="13256991" y="6992677"/>
              <a:ext cx="118853" cy="299920"/>
            </a:xfrm>
            <a:custGeom>
              <a:avLst/>
              <a:gdLst>
                <a:gd name="connsiteX0" fmla="*/ 114 w 118853"/>
                <a:gd name="connsiteY0" fmla="*/ 1127 h 299920"/>
                <a:gd name="connsiteX1" fmla="*/ 22230 w 118853"/>
                <a:gd name="connsiteY1" fmla="*/ 1127 h 299920"/>
                <a:gd name="connsiteX2" fmla="*/ 22230 w 118853"/>
                <a:gd name="connsiteY2" fmla="*/ 26972 h 299920"/>
                <a:gd name="connsiteX3" fmla="*/ 105304 w 118853"/>
                <a:gd name="connsiteY3" fmla="*/ 955 h 299920"/>
                <a:gd name="connsiteX4" fmla="*/ 111893 w 118853"/>
                <a:gd name="connsiteY4" fmla="*/ 19006 h 299920"/>
                <a:gd name="connsiteX5" fmla="*/ 51850 w 118853"/>
                <a:gd name="connsiteY5" fmla="*/ 29035 h 299920"/>
                <a:gd name="connsiteX6" fmla="*/ 22115 w 118853"/>
                <a:gd name="connsiteY6" fmla="*/ 69378 h 299920"/>
                <a:gd name="connsiteX7" fmla="*/ 22115 w 118853"/>
                <a:gd name="connsiteY7" fmla="*/ 299921 h 299920"/>
                <a:gd name="connsiteX8" fmla="*/ 0 w 118853"/>
                <a:gd name="connsiteY8" fmla="*/ 299921 h 299920"/>
                <a:gd name="connsiteX9" fmla="*/ 0 w 118853"/>
                <a:gd name="connsiteY9" fmla="*/ 1184 h 29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53" h="299920">
                  <a:moveTo>
                    <a:pt x="114" y="1127"/>
                  </a:moveTo>
                  <a:lnTo>
                    <a:pt x="22230" y="1127"/>
                  </a:lnTo>
                  <a:cubicBezTo>
                    <a:pt x="22230" y="1127"/>
                    <a:pt x="22230" y="26972"/>
                    <a:pt x="22230" y="26972"/>
                  </a:cubicBezTo>
                  <a:cubicBezTo>
                    <a:pt x="44860" y="3820"/>
                    <a:pt x="73335" y="-2713"/>
                    <a:pt x="105304" y="955"/>
                  </a:cubicBezTo>
                  <a:cubicBezTo>
                    <a:pt x="120487" y="2731"/>
                    <a:pt x="123237" y="15453"/>
                    <a:pt x="111893" y="19006"/>
                  </a:cubicBezTo>
                  <a:cubicBezTo>
                    <a:pt x="93674" y="24679"/>
                    <a:pt x="76715" y="15740"/>
                    <a:pt x="51850" y="29035"/>
                  </a:cubicBezTo>
                  <a:cubicBezTo>
                    <a:pt x="40219" y="35281"/>
                    <a:pt x="22115" y="56828"/>
                    <a:pt x="22115" y="69378"/>
                  </a:cubicBezTo>
                  <a:lnTo>
                    <a:pt x="22115" y="299921"/>
                  </a:lnTo>
                  <a:lnTo>
                    <a:pt x="0" y="299921"/>
                  </a:lnTo>
                  <a:lnTo>
                    <a:pt x="0" y="1184"/>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4" name="Forme libre 22">
              <a:extLst>
                <a:ext uri="{FF2B5EF4-FFF2-40B4-BE49-F238E27FC236}">
                  <a16:creationId xmlns:a16="http://schemas.microsoft.com/office/drawing/2014/main" id="{CCC08152-7BF3-AB61-659F-71D3D4AA73EA}"/>
                </a:ext>
              </a:extLst>
            </p:cNvPr>
            <p:cNvSpPr/>
            <p:nvPr/>
          </p:nvSpPr>
          <p:spPr>
            <a:xfrm>
              <a:off x="11373143" y="6993151"/>
              <a:ext cx="114838" cy="299389"/>
            </a:xfrm>
            <a:custGeom>
              <a:avLst/>
              <a:gdLst>
                <a:gd name="connsiteX0" fmla="*/ 0 w 114838"/>
                <a:gd name="connsiteY0" fmla="*/ 652 h 299389"/>
                <a:gd name="connsiteX1" fmla="*/ 18448 w 114838"/>
                <a:gd name="connsiteY1" fmla="*/ 652 h 299389"/>
                <a:gd name="connsiteX2" fmla="*/ 18448 w 114838"/>
                <a:gd name="connsiteY2" fmla="*/ 30165 h 299389"/>
                <a:gd name="connsiteX3" fmla="*/ 65371 w 114838"/>
                <a:gd name="connsiteY3" fmla="*/ 1512 h 299389"/>
                <a:gd name="connsiteX4" fmla="*/ 114242 w 114838"/>
                <a:gd name="connsiteY4" fmla="*/ 6211 h 299389"/>
                <a:gd name="connsiteX5" fmla="*/ 69095 w 114838"/>
                <a:gd name="connsiteY5" fmla="*/ 19965 h 299389"/>
                <a:gd name="connsiteX6" fmla="*/ 18448 w 114838"/>
                <a:gd name="connsiteY6" fmla="*/ 72572 h 299389"/>
                <a:gd name="connsiteX7" fmla="*/ 18448 w 114838"/>
                <a:gd name="connsiteY7" fmla="*/ 299390 h 299389"/>
                <a:gd name="connsiteX8" fmla="*/ 0 w 114838"/>
                <a:gd name="connsiteY8" fmla="*/ 299390 h 299389"/>
                <a:gd name="connsiteX9" fmla="*/ 0 w 114838"/>
                <a:gd name="connsiteY9" fmla="*/ 652 h 2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38" h="299389">
                  <a:moveTo>
                    <a:pt x="0" y="652"/>
                  </a:moveTo>
                  <a:lnTo>
                    <a:pt x="18448" y="652"/>
                  </a:lnTo>
                  <a:cubicBezTo>
                    <a:pt x="18448" y="652"/>
                    <a:pt x="18448" y="30165"/>
                    <a:pt x="18448" y="30165"/>
                  </a:cubicBezTo>
                  <a:cubicBezTo>
                    <a:pt x="32657" y="18016"/>
                    <a:pt x="45777" y="4836"/>
                    <a:pt x="65371" y="1512"/>
                  </a:cubicBezTo>
                  <a:cubicBezTo>
                    <a:pt x="73507" y="137"/>
                    <a:pt x="111435" y="-2614"/>
                    <a:pt x="114242" y="6211"/>
                  </a:cubicBezTo>
                  <a:cubicBezTo>
                    <a:pt x="120143" y="25008"/>
                    <a:pt x="80611" y="18016"/>
                    <a:pt x="69095" y="19965"/>
                  </a:cubicBezTo>
                  <a:cubicBezTo>
                    <a:pt x="46866" y="23690"/>
                    <a:pt x="18448" y="49707"/>
                    <a:pt x="18448" y="72572"/>
                  </a:cubicBezTo>
                  <a:lnTo>
                    <a:pt x="18448" y="299390"/>
                  </a:lnTo>
                  <a:lnTo>
                    <a:pt x="0" y="299390"/>
                  </a:lnTo>
                  <a:lnTo>
                    <a:pt x="0" y="652"/>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5" name="Forme libre 23">
              <a:extLst>
                <a:ext uri="{FF2B5EF4-FFF2-40B4-BE49-F238E27FC236}">
                  <a16:creationId xmlns:a16="http://schemas.microsoft.com/office/drawing/2014/main" id="{263B4FFA-D4AC-42F5-241C-A8A4F2B981A4}"/>
                </a:ext>
              </a:extLst>
            </p:cNvPr>
            <p:cNvSpPr/>
            <p:nvPr/>
          </p:nvSpPr>
          <p:spPr>
            <a:xfrm>
              <a:off x="13430359" y="7211395"/>
              <a:ext cx="25781" cy="81145"/>
            </a:xfrm>
            <a:custGeom>
              <a:avLst/>
              <a:gdLst>
                <a:gd name="connsiteX0" fmla="*/ 0 w 25781"/>
                <a:gd name="connsiteY0" fmla="*/ 0 h 81145"/>
                <a:gd name="connsiteX1" fmla="*/ 25782 w 25781"/>
                <a:gd name="connsiteY1" fmla="*/ 0 h 81145"/>
                <a:gd name="connsiteX2" fmla="*/ 25782 w 25781"/>
                <a:gd name="connsiteY2" fmla="*/ 81146 h 81145"/>
                <a:gd name="connsiteX3" fmla="*/ 0 w 25781"/>
                <a:gd name="connsiteY3" fmla="*/ 81146 h 81145"/>
              </a:gdLst>
              <a:ahLst/>
              <a:cxnLst>
                <a:cxn ang="0">
                  <a:pos x="connsiteX0" y="connsiteY0"/>
                </a:cxn>
                <a:cxn ang="0">
                  <a:pos x="connsiteX1" y="connsiteY1"/>
                </a:cxn>
                <a:cxn ang="0">
                  <a:pos x="connsiteX2" y="connsiteY2"/>
                </a:cxn>
                <a:cxn ang="0">
                  <a:pos x="connsiteX3" y="connsiteY3"/>
                </a:cxn>
              </a:cxnLst>
              <a:rect l="l" t="t" r="r" b="b"/>
              <a:pathLst>
                <a:path w="25781" h="81145">
                  <a:moveTo>
                    <a:pt x="0" y="0"/>
                  </a:moveTo>
                  <a:lnTo>
                    <a:pt x="25782" y="0"/>
                  </a:lnTo>
                  <a:lnTo>
                    <a:pt x="25782" y="81146"/>
                  </a:lnTo>
                  <a:lnTo>
                    <a:pt x="0" y="81146"/>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6" name="Forme libre 24">
              <a:extLst>
                <a:ext uri="{FF2B5EF4-FFF2-40B4-BE49-F238E27FC236}">
                  <a16:creationId xmlns:a16="http://schemas.microsoft.com/office/drawing/2014/main" id="{65A30D19-3D92-A9BA-F427-344B23BC5D39}"/>
                </a:ext>
              </a:extLst>
            </p:cNvPr>
            <p:cNvSpPr/>
            <p:nvPr/>
          </p:nvSpPr>
          <p:spPr>
            <a:xfrm>
              <a:off x="12234701" y="6177551"/>
              <a:ext cx="579930" cy="637313"/>
            </a:xfrm>
            <a:custGeom>
              <a:avLst/>
              <a:gdLst>
                <a:gd name="connsiteX0" fmla="*/ 579931 w 579930"/>
                <a:gd name="connsiteY0" fmla="*/ 235340 h 637313"/>
                <a:gd name="connsiteX1" fmla="*/ 541258 w 579930"/>
                <a:gd name="connsiteY1" fmla="*/ 122790 h 637313"/>
                <a:gd name="connsiteX2" fmla="*/ 98671 w 579930"/>
                <a:gd name="connsiteY2" fmla="*/ 78493 h 637313"/>
                <a:gd name="connsiteX3" fmla="*/ 132645 w 579930"/>
                <a:gd name="connsiteY3" fmla="*/ 594248 h 637313"/>
                <a:gd name="connsiteX4" fmla="*/ 528253 w 579930"/>
                <a:gd name="connsiteY4" fmla="*/ 589434 h 637313"/>
                <a:gd name="connsiteX5" fmla="*/ 528253 w 579930"/>
                <a:gd name="connsiteY5" fmla="*/ 458490 h 637313"/>
                <a:gd name="connsiteX6" fmla="*/ 474913 w 579930"/>
                <a:gd name="connsiteY6" fmla="*/ 480725 h 637313"/>
                <a:gd name="connsiteX7" fmla="*/ 189079 w 579930"/>
                <a:gd name="connsiteY7" fmla="*/ 373677 h 637313"/>
                <a:gd name="connsiteX8" fmla="*/ 579874 w 579930"/>
                <a:gd name="connsiteY8" fmla="*/ 373677 h 637313"/>
                <a:gd name="connsiteX9" fmla="*/ 579874 w 579930"/>
                <a:gd name="connsiteY9" fmla="*/ 235340 h 637313"/>
                <a:gd name="connsiteX10" fmla="*/ 406677 w 579930"/>
                <a:gd name="connsiteY10" fmla="*/ 255626 h 637313"/>
                <a:gd name="connsiteX11" fmla="*/ 189136 w 579930"/>
                <a:gd name="connsiteY11" fmla="*/ 255626 h 637313"/>
                <a:gd name="connsiteX12" fmla="*/ 286649 w 579930"/>
                <a:gd name="connsiteY12" fmla="*/ 130011 h 637313"/>
                <a:gd name="connsiteX13" fmla="*/ 406677 w 579930"/>
                <a:gd name="connsiteY13" fmla="*/ 255626 h 63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9930" h="637313">
                  <a:moveTo>
                    <a:pt x="579931" y="235340"/>
                  </a:moveTo>
                  <a:cubicBezTo>
                    <a:pt x="579931" y="208864"/>
                    <a:pt x="555238" y="146859"/>
                    <a:pt x="541258" y="122790"/>
                  </a:cubicBezTo>
                  <a:cubicBezTo>
                    <a:pt x="452741" y="-30160"/>
                    <a:pt x="221564" y="-34687"/>
                    <a:pt x="98671" y="78493"/>
                  </a:cubicBezTo>
                  <a:cubicBezTo>
                    <a:pt x="-39405" y="205655"/>
                    <a:pt x="-36598" y="494077"/>
                    <a:pt x="132645" y="594248"/>
                  </a:cubicBezTo>
                  <a:cubicBezTo>
                    <a:pt x="239153" y="657285"/>
                    <a:pt x="421001" y="647199"/>
                    <a:pt x="528253" y="589434"/>
                  </a:cubicBezTo>
                  <a:lnTo>
                    <a:pt x="528253" y="458490"/>
                  </a:lnTo>
                  <a:cubicBezTo>
                    <a:pt x="509862" y="461527"/>
                    <a:pt x="493132" y="474020"/>
                    <a:pt x="474913" y="480725"/>
                  </a:cubicBezTo>
                  <a:cubicBezTo>
                    <a:pt x="369838" y="519291"/>
                    <a:pt x="195725" y="520667"/>
                    <a:pt x="189079" y="373677"/>
                  </a:cubicBezTo>
                  <a:lnTo>
                    <a:pt x="579874" y="373677"/>
                  </a:lnTo>
                  <a:lnTo>
                    <a:pt x="579874" y="235340"/>
                  </a:lnTo>
                  <a:close/>
                  <a:moveTo>
                    <a:pt x="406677" y="255626"/>
                  </a:moveTo>
                  <a:lnTo>
                    <a:pt x="189136" y="255626"/>
                  </a:lnTo>
                  <a:cubicBezTo>
                    <a:pt x="188792" y="204452"/>
                    <a:pt x="233366" y="135340"/>
                    <a:pt x="286649" y="130011"/>
                  </a:cubicBezTo>
                  <a:cubicBezTo>
                    <a:pt x="374192" y="121300"/>
                    <a:pt x="408740" y="174194"/>
                    <a:pt x="406677" y="255626"/>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7" name="Forme libre 25">
              <a:extLst>
                <a:ext uri="{FF2B5EF4-FFF2-40B4-BE49-F238E27FC236}">
                  <a16:creationId xmlns:a16="http://schemas.microsoft.com/office/drawing/2014/main" id="{0F9214AD-160B-FE66-4C4F-82021F837625}"/>
                </a:ext>
              </a:extLst>
            </p:cNvPr>
            <p:cNvSpPr/>
            <p:nvPr/>
          </p:nvSpPr>
          <p:spPr>
            <a:xfrm>
              <a:off x="11539593" y="6992342"/>
              <a:ext cx="213287" cy="300198"/>
            </a:xfrm>
            <a:custGeom>
              <a:avLst/>
              <a:gdLst>
                <a:gd name="connsiteX0" fmla="*/ 207730 w 213287"/>
                <a:gd name="connsiteY0" fmla="*/ 163752 h 300198"/>
                <a:gd name="connsiteX1" fmla="*/ 213287 w 213287"/>
                <a:gd name="connsiteY1" fmla="*/ 158194 h 300198"/>
                <a:gd name="connsiteX2" fmla="*/ 213287 w 213287"/>
                <a:gd name="connsiteY2" fmla="*/ 69656 h 300198"/>
                <a:gd name="connsiteX3" fmla="*/ 151583 w 213287"/>
                <a:gd name="connsiteY3" fmla="*/ 2321 h 300198"/>
                <a:gd name="connsiteX4" fmla="*/ 61175 w 213287"/>
                <a:gd name="connsiteY4" fmla="*/ 2321 h 300198"/>
                <a:gd name="connsiteX5" fmla="*/ 3137 w 213287"/>
                <a:gd name="connsiteY5" fmla="*/ 65988 h 300198"/>
                <a:gd name="connsiteX6" fmla="*/ 3481 w 213287"/>
                <a:gd name="connsiteY6" fmla="*/ 239053 h 300198"/>
                <a:gd name="connsiteX7" fmla="*/ 35106 w 213287"/>
                <a:gd name="connsiteY7" fmla="*/ 288565 h 300198"/>
                <a:gd name="connsiteX8" fmla="*/ 60315 w 213287"/>
                <a:gd name="connsiteY8" fmla="*/ 300198 h 300198"/>
                <a:gd name="connsiteX9" fmla="*/ 204120 w 213287"/>
                <a:gd name="connsiteY9" fmla="*/ 300198 h 300198"/>
                <a:gd name="connsiteX10" fmla="*/ 204120 w 213287"/>
                <a:gd name="connsiteY10" fmla="*/ 281746 h 300198"/>
                <a:gd name="connsiteX11" fmla="*/ 71373 w 213287"/>
                <a:gd name="connsiteY11" fmla="*/ 281746 h 300198"/>
                <a:gd name="connsiteX12" fmla="*/ 32643 w 213287"/>
                <a:gd name="connsiteY12" fmla="*/ 257792 h 300198"/>
                <a:gd name="connsiteX13" fmla="*/ 21585 w 213287"/>
                <a:gd name="connsiteY13" fmla="*/ 224554 h 300198"/>
                <a:gd name="connsiteX14" fmla="*/ 21585 w 213287"/>
                <a:gd name="connsiteY14" fmla="*/ 163695 h 300198"/>
                <a:gd name="connsiteX15" fmla="*/ 207787 w 213287"/>
                <a:gd name="connsiteY15" fmla="*/ 163695 h 300198"/>
                <a:gd name="connsiteX16" fmla="*/ 21585 w 213287"/>
                <a:gd name="connsiteY16" fmla="*/ 69713 h 300198"/>
                <a:gd name="connsiteX17" fmla="*/ 141442 w 213287"/>
                <a:gd name="connsiteY17" fmla="*/ 19914 h 300198"/>
                <a:gd name="connsiteX18" fmla="*/ 191230 w 213287"/>
                <a:gd name="connsiteY18" fmla="*/ 62320 h 300198"/>
                <a:gd name="connsiteX19" fmla="*/ 191230 w 213287"/>
                <a:gd name="connsiteY19" fmla="*/ 139798 h 300198"/>
                <a:gd name="connsiteX20" fmla="*/ 185672 w 213287"/>
                <a:gd name="connsiteY20" fmla="*/ 145357 h 300198"/>
                <a:gd name="connsiteX21" fmla="*/ 27143 w 213287"/>
                <a:gd name="connsiteY21" fmla="*/ 145357 h 300198"/>
                <a:gd name="connsiteX22" fmla="*/ 21585 w 213287"/>
                <a:gd name="connsiteY22" fmla="*/ 139798 h 300198"/>
                <a:gd name="connsiteX23" fmla="*/ 21585 w 213287"/>
                <a:gd name="connsiteY23" fmla="*/ 69713 h 3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87" h="300198">
                  <a:moveTo>
                    <a:pt x="207730" y="163752"/>
                  </a:moveTo>
                  <a:lnTo>
                    <a:pt x="213287" y="158194"/>
                  </a:lnTo>
                  <a:lnTo>
                    <a:pt x="213287" y="69656"/>
                  </a:lnTo>
                  <a:cubicBezTo>
                    <a:pt x="213287" y="39283"/>
                    <a:pt x="180917" y="7249"/>
                    <a:pt x="151583" y="2321"/>
                  </a:cubicBezTo>
                  <a:cubicBezTo>
                    <a:pt x="133134" y="-774"/>
                    <a:pt x="79623" y="-774"/>
                    <a:pt x="61175" y="2321"/>
                  </a:cubicBezTo>
                  <a:cubicBezTo>
                    <a:pt x="30695" y="7421"/>
                    <a:pt x="6574" y="35673"/>
                    <a:pt x="3137" y="65988"/>
                  </a:cubicBezTo>
                  <a:cubicBezTo>
                    <a:pt x="-874" y="101805"/>
                    <a:pt x="-1332" y="203924"/>
                    <a:pt x="3481" y="239053"/>
                  </a:cubicBezTo>
                  <a:cubicBezTo>
                    <a:pt x="6059" y="257792"/>
                    <a:pt x="19351" y="278365"/>
                    <a:pt x="35106" y="288565"/>
                  </a:cubicBezTo>
                  <a:cubicBezTo>
                    <a:pt x="38372" y="290686"/>
                    <a:pt x="58711" y="300198"/>
                    <a:pt x="60315" y="300198"/>
                  </a:cubicBezTo>
                  <a:lnTo>
                    <a:pt x="204120" y="300198"/>
                  </a:lnTo>
                  <a:cubicBezTo>
                    <a:pt x="211053" y="300198"/>
                    <a:pt x="211053" y="281746"/>
                    <a:pt x="204120" y="281746"/>
                  </a:cubicBezTo>
                  <a:lnTo>
                    <a:pt x="71373" y="281746"/>
                  </a:lnTo>
                  <a:cubicBezTo>
                    <a:pt x="60602" y="281746"/>
                    <a:pt x="38659" y="267305"/>
                    <a:pt x="32643" y="257792"/>
                  </a:cubicBezTo>
                  <a:cubicBezTo>
                    <a:pt x="29434" y="252692"/>
                    <a:pt x="21585" y="229081"/>
                    <a:pt x="21585" y="224554"/>
                  </a:cubicBezTo>
                  <a:lnTo>
                    <a:pt x="21585" y="163695"/>
                  </a:lnTo>
                  <a:lnTo>
                    <a:pt x="207787" y="163695"/>
                  </a:lnTo>
                  <a:close/>
                  <a:moveTo>
                    <a:pt x="21585" y="69713"/>
                  </a:moveTo>
                  <a:cubicBezTo>
                    <a:pt x="30236" y="13668"/>
                    <a:pt x="97728" y="15215"/>
                    <a:pt x="141442" y="19914"/>
                  </a:cubicBezTo>
                  <a:cubicBezTo>
                    <a:pt x="161208" y="22034"/>
                    <a:pt x="191230" y="41175"/>
                    <a:pt x="191230" y="62320"/>
                  </a:cubicBezTo>
                  <a:lnTo>
                    <a:pt x="191230" y="139798"/>
                  </a:lnTo>
                  <a:lnTo>
                    <a:pt x="185672" y="145357"/>
                  </a:lnTo>
                  <a:lnTo>
                    <a:pt x="27143" y="145357"/>
                  </a:lnTo>
                  <a:lnTo>
                    <a:pt x="21585" y="139798"/>
                  </a:lnTo>
                  <a:cubicBezTo>
                    <a:pt x="23934" y="118079"/>
                    <a:pt x="18377" y="90515"/>
                    <a:pt x="21585" y="69713"/>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8" name="Forme libre 26">
              <a:extLst>
                <a:ext uri="{FF2B5EF4-FFF2-40B4-BE49-F238E27FC236}">
                  <a16:creationId xmlns:a16="http://schemas.microsoft.com/office/drawing/2014/main" id="{FE0AB9F8-3BA8-C205-875B-5A36C8A117F0}"/>
                </a:ext>
              </a:extLst>
            </p:cNvPr>
            <p:cNvSpPr/>
            <p:nvPr/>
          </p:nvSpPr>
          <p:spPr>
            <a:xfrm>
              <a:off x="11996203" y="6879298"/>
              <a:ext cx="208493" cy="413242"/>
            </a:xfrm>
            <a:custGeom>
              <a:avLst/>
              <a:gdLst>
                <a:gd name="connsiteX0" fmla="*/ 206598 w 208493"/>
                <a:gd name="connsiteY0" fmla="*/ 193645 h 413242"/>
                <a:gd name="connsiteX1" fmla="*/ 79351 w 208493"/>
                <a:gd name="connsiteY1" fmla="*/ 107170 h 413242"/>
                <a:gd name="connsiteX2" fmla="*/ 22115 w 208493"/>
                <a:gd name="connsiteY2" fmla="*/ 132901 h 413242"/>
                <a:gd name="connsiteX3" fmla="*/ 22115 w 208493"/>
                <a:gd name="connsiteY3" fmla="*/ 9348 h 413242"/>
                <a:gd name="connsiteX4" fmla="*/ 9224 w 208493"/>
                <a:gd name="connsiteY4" fmla="*/ 8 h 413242"/>
                <a:gd name="connsiteX5" fmla="*/ 0 w 208493"/>
                <a:gd name="connsiteY5" fmla="*/ 5681 h 413242"/>
                <a:gd name="connsiteX6" fmla="*/ 0 w 208493"/>
                <a:gd name="connsiteY6" fmla="*/ 413242 h 413242"/>
                <a:gd name="connsiteX7" fmla="*/ 145638 w 208493"/>
                <a:gd name="connsiteY7" fmla="*/ 413242 h 413242"/>
                <a:gd name="connsiteX8" fmla="*/ 199265 w 208493"/>
                <a:gd name="connsiteY8" fmla="*/ 367340 h 413242"/>
                <a:gd name="connsiteX9" fmla="*/ 206598 w 208493"/>
                <a:gd name="connsiteY9" fmla="*/ 193645 h 413242"/>
                <a:gd name="connsiteX10" fmla="*/ 184082 w 208493"/>
                <a:gd name="connsiteY10" fmla="*/ 348486 h 413242"/>
                <a:gd name="connsiteX11" fmla="*/ 141914 w 208493"/>
                <a:gd name="connsiteY11" fmla="*/ 394790 h 413242"/>
                <a:gd name="connsiteX12" fmla="*/ 18391 w 208493"/>
                <a:gd name="connsiteY12" fmla="*/ 394790 h 413242"/>
                <a:gd name="connsiteX13" fmla="*/ 18391 w 208493"/>
                <a:gd name="connsiteY13" fmla="*/ 179032 h 413242"/>
                <a:gd name="connsiteX14" fmla="*/ 53225 w 208493"/>
                <a:gd name="connsiteY14" fmla="*/ 132729 h 413242"/>
                <a:gd name="connsiteX15" fmla="*/ 184311 w 208493"/>
                <a:gd name="connsiteY15" fmla="*/ 179032 h 413242"/>
                <a:gd name="connsiteX16" fmla="*/ 184082 w 208493"/>
                <a:gd name="connsiteY16" fmla="*/ 348486 h 41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493" h="413242">
                  <a:moveTo>
                    <a:pt x="206598" y="193645"/>
                  </a:moveTo>
                  <a:cubicBezTo>
                    <a:pt x="200410" y="114792"/>
                    <a:pt x="150909" y="100408"/>
                    <a:pt x="79351" y="107170"/>
                  </a:cubicBezTo>
                  <a:cubicBezTo>
                    <a:pt x="55574" y="109405"/>
                    <a:pt x="39016" y="116167"/>
                    <a:pt x="22115" y="132901"/>
                  </a:cubicBezTo>
                  <a:lnTo>
                    <a:pt x="22115" y="9348"/>
                  </a:lnTo>
                  <a:cubicBezTo>
                    <a:pt x="22115" y="7687"/>
                    <a:pt x="13005" y="-279"/>
                    <a:pt x="9224" y="8"/>
                  </a:cubicBezTo>
                  <a:lnTo>
                    <a:pt x="0" y="5681"/>
                  </a:lnTo>
                  <a:lnTo>
                    <a:pt x="0" y="413242"/>
                  </a:lnTo>
                  <a:lnTo>
                    <a:pt x="145638" y="413242"/>
                  </a:lnTo>
                  <a:cubicBezTo>
                    <a:pt x="162998" y="413242"/>
                    <a:pt x="192962" y="383730"/>
                    <a:pt x="199265" y="367340"/>
                  </a:cubicBezTo>
                  <a:cubicBezTo>
                    <a:pt x="210666" y="337827"/>
                    <a:pt x="209348" y="229060"/>
                    <a:pt x="206598" y="193645"/>
                  </a:cubicBezTo>
                  <a:close/>
                  <a:moveTo>
                    <a:pt x="184082" y="348486"/>
                  </a:moveTo>
                  <a:cubicBezTo>
                    <a:pt x="181447" y="365392"/>
                    <a:pt x="160134" y="394790"/>
                    <a:pt x="141914" y="394790"/>
                  </a:cubicBezTo>
                  <a:lnTo>
                    <a:pt x="18391" y="394790"/>
                  </a:lnTo>
                  <a:lnTo>
                    <a:pt x="18391" y="179032"/>
                  </a:lnTo>
                  <a:cubicBezTo>
                    <a:pt x="18391" y="161382"/>
                    <a:pt x="36610" y="139090"/>
                    <a:pt x="53225" y="132729"/>
                  </a:cubicBezTo>
                  <a:cubicBezTo>
                    <a:pt x="98200" y="115537"/>
                    <a:pt x="177493" y="118402"/>
                    <a:pt x="184311" y="179032"/>
                  </a:cubicBezTo>
                  <a:cubicBezTo>
                    <a:pt x="187978" y="211639"/>
                    <a:pt x="188895" y="317484"/>
                    <a:pt x="184082" y="348486"/>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9" name="Forme libre 27">
              <a:extLst>
                <a:ext uri="{FF2B5EF4-FFF2-40B4-BE49-F238E27FC236}">
                  <a16:creationId xmlns:a16="http://schemas.microsoft.com/office/drawing/2014/main" id="{4986EA5F-6626-AC45-4C5A-2ABA04D1C40A}"/>
                </a:ext>
              </a:extLst>
            </p:cNvPr>
            <p:cNvSpPr/>
            <p:nvPr/>
          </p:nvSpPr>
          <p:spPr>
            <a:xfrm>
              <a:off x="10680014" y="6991988"/>
              <a:ext cx="208547" cy="389147"/>
            </a:xfrm>
            <a:custGeom>
              <a:avLst/>
              <a:gdLst>
                <a:gd name="connsiteX0" fmla="*/ 206369 w 208547"/>
                <a:gd name="connsiteY0" fmla="*/ 81184 h 389147"/>
                <a:gd name="connsiteX1" fmla="*/ 134696 w 208547"/>
                <a:gd name="connsiteY1" fmla="*/ 1701 h 389147"/>
                <a:gd name="connsiteX2" fmla="*/ 22115 w 208547"/>
                <a:gd name="connsiteY2" fmla="*/ 23993 h 389147"/>
                <a:gd name="connsiteX3" fmla="*/ 20511 w 208547"/>
                <a:gd name="connsiteY3" fmla="*/ 5311 h 389147"/>
                <a:gd name="connsiteX4" fmla="*/ 0 w 208547"/>
                <a:gd name="connsiteY4" fmla="*/ 1872 h 389147"/>
                <a:gd name="connsiteX5" fmla="*/ 0 w 208547"/>
                <a:gd name="connsiteY5" fmla="*/ 389147 h 389147"/>
                <a:gd name="connsiteX6" fmla="*/ 22115 w 208547"/>
                <a:gd name="connsiteY6" fmla="*/ 383589 h 389147"/>
                <a:gd name="connsiteX7" fmla="*/ 22115 w 208547"/>
                <a:gd name="connsiteY7" fmla="*/ 282157 h 389147"/>
                <a:gd name="connsiteX8" fmla="*/ 64856 w 208547"/>
                <a:gd name="connsiteY8" fmla="*/ 300265 h 389147"/>
                <a:gd name="connsiteX9" fmla="*/ 200181 w 208547"/>
                <a:gd name="connsiteY9" fmla="*/ 251899 h 389147"/>
                <a:gd name="connsiteX10" fmla="*/ 206369 w 208547"/>
                <a:gd name="connsiteY10" fmla="*/ 81184 h 389147"/>
                <a:gd name="connsiteX11" fmla="*/ 184025 w 208547"/>
                <a:gd name="connsiteY11" fmla="*/ 232014 h 389147"/>
                <a:gd name="connsiteX12" fmla="*/ 127305 w 208547"/>
                <a:gd name="connsiteY12" fmla="*/ 282271 h 389147"/>
                <a:gd name="connsiteX13" fmla="*/ 23089 w 208547"/>
                <a:gd name="connsiteY13" fmla="*/ 246111 h 389147"/>
                <a:gd name="connsiteX14" fmla="*/ 18276 w 208547"/>
                <a:gd name="connsiteY14" fmla="*/ 88290 h 389147"/>
                <a:gd name="connsiteX15" fmla="*/ 69095 w 208547"/>
                <a:gd name="connsiteY15" fmla="*/ 21127 h 389147"/>
                <a:gd name="connsiteX16" fmla="*/ 182707 w 208547"/>
                <a:gd name="connsiteY16" fmla="*/ 64279 h 389147"/>
                <a:gd name="connsiteX17" fmla="*/ 184025 w 208547"/>
                <a:gd name="connsiteY17" fmla="*/ 232014 h 38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547" h="389147">
                  <a:moveTo>
                    <a:pt x="206369" y="81184"/>
                  </a:moveTo>
                  <a:cubicBezTo>
                    <a:pt x="202416" y="37975"/>
                    <a:pt x="180014" y="5712"/>
                    <a:pt x="134696" y="1701"/>
                  </a:cubicBezTo>
                  <a:cubicBezTo>
                    <a:pt x="98200" y="-1566"/>
                    <a:pt x="49616" y="-2827"/>
                    <a:pt x="22115" y="23993"/>
                  </a:cubicBezTo>
                  <a:lnTo>
                    <a:pt x="20511" y="5311"/>
                  </a:lnTo>
                  <a:lnTo>
                    <a:pt x="0" y="1872"/>
                  </a:lnTo>
                  <a:lnTo>
                    <a:pt x="0" y="389147"/>
                  </a:lnTo>
                  <a:lnTo>
                    <a:pt x="22115" y="383589"/>
                  </a:lnTo>
                  <a:lnTo>
                    <a:pt x="22115" y="282157"/>
                  </a:lnTo>
                  <a:cubicBezTo>
                    <a:pt x="37069" y="287200"/>
                    <a:pt x="48069" y="297973"/>
                    <a:pt x="64856" y="300265"/>
                  </a:cubicBezTo>
                  <a:cubicBezTo>
                    <a:pt x="112581" y="306741"/>
                    <a:pt x="181962" y="305881"/>
                    <a:pt x="200181" y="251899"/>
                  </a:cubicBezTo>
                  <a:cubicBezTo>
                    <a:pt x="210494" y="221412"/>
                    <a:pt x="209577" y="116427"/>
                    <a:pt x="206369" y="81184"/>
                  </a:cubicBezTo>
                  <a:close/>
                  <a:moveTo>
                    <a:pt x="184025" y="232014"/>
                  </a:moveTo>
                  <a:cubicBezTo>
                    <a:pt x="179499" y="265080"/>
                    <a:pt x="159045" y="279521"/>
                    <a:pt x="127305" y="282271"/>
                  </a:cubicBezTo>
                  <a:cubicBezTo>
                    <a:pt x="92127" y="285309"/>
                    <a:pt x="37412" y="285366"/>
                    <a:pt x="23089" y="246111"/>
                  </a:cubicBezTo>
                  <a:cubicBezTo>
                    <a:pt x="14380" y="222214"/>
                    <a:pt x="16214" y="118605"/>
                    <a:pt x="18276" y="88290"/>
                  </a:cubicBezTo>
                  <a:cubicBezTo>
                    <a:pt x="20683" y="53448"/>
                    <a:pt x="30652" y="27545"/>
                    <a:pt x="69095" y="21127"/>
                  </a:cubicBezTo>
                  <a:cubicBezTo>
                    <a:pt x="109716" y="14308"/>
                    <a:pt x="172566" y="14078"/>
                    <a:pt x="182707" y="64279"/>
                  </a:cubicBezTo>
                  <a:cubicBezTo>
                    <a:pt x="188207" y="91499"/>
                    <a:pt x="187978" y="203132"/>
                    <a:pt x="184025" y="232014"/>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0" name="Forme libre 28">
              <a:extLst>
                <a:ext uri="{FF2B5EF4-FFF2-40B4-BE49-F238E27FC236}">
                  <a16:creationId xmlns:a16="http://schemas.microsoft.com/office/drawing/2014/main" id="{A996C3CE-20A4-798D-C252-04C662185966}"/>
                </a:ext>
              </a:extLst>
            </p:cNvPr>
            <p:cNvSpPr/>
            <p:nvPr/>
          </p:nvSpPr>
          <p:spPr>
            <a:xfrm>
              <a:off x="12276953" y="6992342"/>
              <a:ext cx="213287" cy="300198"/>
            </a:xfrm>
            <a:custGeom>
              <a:avLst/>
              <a:gdLst>
                <a:gd name="connsiteX0" fmla="*/ 207730 w 213287"/>
                <a:gd name="connsiteY0" fmla="*/ 163752 h 300198"/>
                <a:gd name="connsiteX1" fmla="*/ 213287 w 213287"/>
                <a:gd name="connsiteY1" fmla="*/ 158194 h 300198"/>
                <a:gd name="connsiteX2" fmla="*/ 213287 w 213287"/>
                <a:gd name="connsiteY2" fmla="*/ 69656 h 300198"/>
                <a:gd name="connsiteX3" fmla="*/ 151583 w 213287"/>
                <a:gd name="connsiteY3" fmla="*/ 2321 h 300198"/>
                <a:gd name="connsiteX4" fmla="*/ 61175 w 213287"/>
                <a:gd name="connsiteY4" fmla="*/ 2321 h 300198"/>
                <a:gd name="connsiteX5" fmla="*/ 3137 w 213287"/>
                <a:gd name="connsiteY5" fmla="*/ 65988 h 300198"/>
                <a:gd name="connsiteX6" fmla="*/ 3481 w 213287"/>
                <a:gd name="connsiteY6" fmla="*/ 239053 h 300198"/>
                <a:gd name="connsiteX7" fmla="*/ 35106 w 213287"/>
                <a:gd name="connsiteY7" fmla="*/ 288565 h 300198"/>
                <a:gd name="connsiteX8" fmla="*/ 60315 w 213287"/>
                <a:gd name="connsiteY8" fmla="*/ 300198 h 300198"/>
                <a:gd name="connsiteX9" fmla="*/ 204121 w 213287"/>
                <a:gd name="connsiteY9" fmla="*/ 300198 h 300198"/>
                <a:gd name="connsiteX10" fmla="*/ 204121 w 213287"/>
                <a:gd name="connsiteY10" fmla="*/ 281746 h 300198"/>
                <a:gd name="connsiteX11" fmla="*/ 71373 w 213287"/>
                <a:gd name="connsiteY11" fmla="*/ 281746 h 300198"/>
                <a:gd name="connsiteX12" fmla="*/ 32643 w 213287"/>
                <a:gd name="connsiteY12" fmla="*/ 257792 h 300198"/>
                <a:gd name="connsiteX13" fmla="*/ 21585 w 213287"/>
                <a:gd name="connsiteY13" fmla="*/ 224554 h 300198"/>
                <a:gd name="connsiteX14" fmla="*/ 21585 w 213287"/>
                <a:gd name="connsiteY14" fmla="*/ 163695 h 300198"/>
                <a:gd name="connsiteX15" fmla="*/ 207787 w 213287"/>
                <a:gd name="connsiteY15" fmla="*/ 163695 h 300198"/>
                <a:gd name="connsiteX16" fmla="*/ 21585 w 213287"/>
                <a:gd name="connsiteY16" fmla="*/ 69713 h 300198"/>
                <a:gd name="connsiteX17" fmla="*/ 141442 w 213287"/>
                <a:gd name="connsiteY17" fmla="*/ 19914 h 300198"/>
                <a:gd name="connsiteX18" fmla="*/ 191230 w 213287"/>
                <a:gd name="connsiteY18" fmla="*/ 62320 h 300198"/>
                <a:gd name="connsiteX19" fmla="*/ 191230 w 213287"/>
                <a:gd name="connsiteY19" fmla="*/ 139798 h 300198"/>
                <a:gd name="connsiteX20" fmla="*/ 185672 w 213287"/>
                <a:gd name="connsiteY20" fmla="*/ 145357 h 300198"/>
                <a:gd name="connsiteX21" fmla="*/ 27143 w 213287"/>
                <a:gd name="connsiteY21" fmla="*/ 145357 h 300198"/>
                <a:gd name="connsiteX22" fmla="*/ 21585 w 213287"/>
                <a:gd name="connsiteY22" fmla="*/ 139798 h 300198"/>
                <a:gd name="connsiteX23" fmla="*/ 21585 w 213287"/>
                <a:gd name="connsiteY23" fmla="*/ 69713 h 3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87" h="300198">
                  <a:moveTo>
                    <a:pt x="207730" y="163752"/>
                  </a:moveTo>
                  <a:lnTo>
                    <a:pt x="213287" y="158194"/>
                  </a:lnTo>
                  <a:lnTo>
                    <a:pt x="213287" y="69656"/>
                  </a:lnTo>
                  <a:cubicBezTo>
                    <a:pt x="213287" y="39283"/>
                    <a:pt x="180917" y="7249"/>
                    <a:pt x="151583" y="2321"/>
                  </a:cubicBezTo>
                  <a:cubicBezTo>
                    <a:pt x="133135" y="-774"/>
                    <a:pt x="79623" y="-774"/>
                    <a:pt x="61175" y="2321"/>
                  </a:cubicBezTo>
                  <a:cubicBezTo>
                    <a:pt x="30695" y="7421"/>
                    <a:pt x="6575" y="35673"/>
                    <a:pt x="3137" y="65988"/>
                  </a:cubicBezTo>
                  <a:cubicBezTo>
                    <a:pt x="-874" y="101805"/>
                    <a:pt x="-1332" y="203924"/>
                    <a:pt x="3481" y="239053"/>
                  </a:cubicBezTo>
                  <a:cubicBezTo>
                    <a:pt x="6059" y="257792"/>
                    <a:pt x="19351" y="278365"/>
                    <a:pt x="35106" y="288565"/>
                  </a:cubicBezTo>
                  <a:cubicBezTo>
                    <a:pt x="38372" y="290686"/>
                    <a:pt x="58711" y="300198"/>
                    <a:pt x="60315" y="300198"/>
                  </a:cubicBezTo>
                  <a:lnTo>
                    <a:pt x="204121" y="300198"/>
                  </a:lnTo>
                  <a:cubicBezTo>
                    <a:pt x="211053" y="300198"/>
                    <a:pt x="211053" y="281746"/>
                    <a:pt x="204121" y="281746"/>
                  </a:cubicBezTo>
                  <a:lnTo>
                    <a:pt x="71373" y="281746"/>
                  </a:lnTo>
                  <a:cubicBezTo>
                    <a:pt x="60602" y="281746"/>
                    <a:pt x="38659" y="267305"/>
                    <a:pt x="32643" y="257792"/>
                  </a:cubicBezTo>
                  <a:cubicBezTo>
                    <a:pt x="29434" y="252692"/>
                    <a:pt x="21585" y="229081"/>
                    <a:pt x="21585" y="224554"/>
                  </a:cubicBezTo>
                  <a:lnTo>
                    <a:pt x="21585" y="163695"/>
                  </a:lnTo>
                  <a:lnTo>
                    <a:pt x="207787" y="163695"/>
                  </a:lnTo>
                  <a:close/>
                  <a:moveTo>
                    <a:pt x="21585" y="69713"/>
                  </a:moveTo>
                  <a:cubicBezTo>
                    <a:pt x="30237" y="13668"/>
                    <a:pt x="97728" y="15215"/>
                    <a:pt x="141442" y="19914"/>
                  </a:cubicBezTo>
                  <a:cubicBezTo>
                    <a:pt x="161208" y="22034"/>
                    <a:pt x="191230" y="41175"/>
                    <a:pt x="191230" y="62320"/>
                  </a:cubicBezTo>
                  <a:lnTo>
                    <a:pt x="191230" y="139798"/>
                  </a:lnTo>
                  <a:lnTo>
                    <a:pt x="185672" y="145357"/>
                  </a:lnTo>
                  <a:lnTo>
                    <a:pt x="27143" y="145357"/>
                  </a:lnTo>
                  <a:lnTo>
                    <a:pt x="21585" y="139798"/>
                  </a:lnTo>
                  <a:cubicBezTo>
                    <a:pt x="23934" y="118079"/>
                    <a:pt x="18377" y="90515"/>
                    <a:pt x="21585" y="69713"/>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1" name="Forme libre 29">
              <a:extLst>
                <a:ext uri="{FF2B5EF4-FFF2-40B4-BE49-F238E27FC236}">
                  <a16:creationId xmlns:a16="http://schemas.microsoft.com/office/drawing/2014/main" id="{2FB265DC-C4EB-FDFC-4083-329E4D040860}"/>
                </a:ext>
              </a:extLst>
            </p:cNvPr>
            <p:cNvSpPr/>
            <p:nvPr/>
          </p:nvSpPr>
          <p:spPr>
            <a:xfrm>
              <a:off x="11076028" y="6992401"/>
              <a:ext cx="214347" cy="301457"/>
            </a:xfrm>
            <a:custGeom>
              <a:avLst/>
              <a:gdLst>
                <a:gd name="connsiteX0" fmla="*/ 207566 w 214347"/>
                <a:gd name="connsiteY0" fmla="*/ 52233 h 301457"/>
                <a:gd name="connsiteX1" fmla="*/ 144085 w 214347"/>
                <a:gd name="connsiteY1" fmla="*/ 1402 h 301457"/>
                <a:gd name="connsiteX2" fmla="*/ 63818 w 214347"/>
                <a:gd name="connsiteY2" fmla="*/ 2319 h 301457"/>
                <a:gd name="connsiteX3" fmla="*/ 11338 w 214347"/>
                <a:gd name="connsiteY3" fmla="*/ 42032 h 301457"/>
                <a:gd name="connsiteX4" fmla="*/ 1999 w 214347"/>
                <a:gd name="connsiteY4" fmla="*/ 221056 h 301457"/>
                <a:gd name="connsiteX5" fmla="*/ 60953 w 214347"/>
                <a:gd name="connsiteY5" fmla="*/ 298534 h 301457"/>
                <a:gd name="connsiteX6" fmla="*/ 153424 w 214347"/>
                <a:gd name="connsiteY6" fmla="*/ 298534 h 301457"/>
                <a:gd name="connsiteX7" fmla="*/ 211290 w 214347"/>
                <a:gd name="connsiteY7" fmla="*/ 234695 h 301457"/>
                <a:gd name="connsiteX8" fmla="*/ 207509 w 214347"/>
                <a:gd name="connsiteY8" fmla="*/ 52290 h 301457"/>
                <a:gd name="connsiteX9" fmla="*/ 189863 w 214347"/>
                <a:gd name="connsiteY9" fmla="*/ 235268 h 301457"/>
                <a:gd name="connsiteX10" fmla="*/ 133142 w 214347"/>
                <a:gd name="connsiteY10" fmla="*/ 281801 h 301457"/>
                <a:gd name="connsiteX11" fmla="*/ 26807 w 214347"/>
                <a:gd name="connsiteY11" fmla="*/ 240426 h 301457"/>
                <a:gd name="connsiteX12" fmla="*/ 25145 w 214347"/>
                <a:gd name="connsiteY12" fmla="*/ 66788 h 301457"/>
                <a:gd name="connsiteX13" fmla="*/ 71209 w 214347"/>
                <a:gd name="connsiteY13" fmla="*/ 20657 h 301457"/>
                <a:gd name="connsiteX14" fmla="*/ 187685 w 214347"/>
                <a:gd name="connsiteY14" fmla="*/ 57276 h 301457"/>
                <a:gd name="connsiteX15" fmla="*/ 189863 w 214347"/>
                <a:gd name="connsiteY15" fmla="*/ 235211 h 30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347" h="301457">
                  <a:moveTo>
                    <a:pt x="207566" y="52233"/>
                  </a:moveTo>
                  <a:cubicBezTo>
                    <a:pt x="198285" y="22720"/>
                    <a:pt x="174680" y="4669"/>
                    <a:pt x="144085" y="1402"/>
                  </a:cubicBezTo>
                  <a:cubicBezTo>
                    <a:pt x="125809" y="-546"/>
                    <a:pt x="81522" y="-661"/>
                    <a:pt x="63818" y="2319"/>
                  </a:cubicBezTo>
                  <a:cubicBezTo>
                    <a:pt x="42620" y="5872"/>
                    <a:pt x="20046" y="22319"/>
                    <a:pt x="11338" y="42032"/>
                  </a:cubicBezTo>
                  <a:cubicBezTo>
                    <a:pt x="-2183" y="72404"/>
                    <a:pt x="-1152" y="184209"/>
                    <a:pt x="1999" y="221056"/>
                  </a:cubicBezTo>
                  <a:cubicBezTo>
                    <a:pt x="5150" y="257675"/>
                    <a:pt x="22281" y="291256"/>
                    <a:pt x="60953" y="298534"/>
                  </a:cubicBezTo>
                  <a:cubicBezTo>
                    <a:pt x="81579" y="302431"/>
                    <a:pt x="132856" y="302431"/>
                    <a:pt x="153424" y="298534"/>
                  </a:cubicBezTo>
                  <a:cubicBezTo>
                    <a:pt x="185279" y="292517"/>
                    <a:pt x="206764" y="266214"/>
                    <a:pt x="211290" y="234695"/>
                  </a:cubicBezTo>
                  <a:cubicBezTo>
                    <a:pt x="215759" y="203750"/>
                    <a:pt x="215988" y="79167"/>
                    <a:pt x="207509" y="52290"/>
                  </a:cubicBezTo>
                  <a:close/>
                  <a:moveTo>
                    <a:pt x="189863" y="235268"/>
                  </a:moveTo>
                  <a:cubicBezTo>
                    <a:pt x="185508" y="265813"/>
                    <a:pt x="161502" y="279394"/>
                    <a:pt x="133142" y="281801"/>
                  </a:cubicBezTo>
                  <a:cubicBezTo>
                    <a:pt x="94183" y="285125"/>
                    <a:pt x="38036" y="287360"/>
                    <a:pt x="26807" y="240426"/>
                  </a:cubicBezTo>
                  <a:cubicBezTo>
                    <a:pt x="20848" y="215727"/>
                    <a:pt x="20677" y="93436"/>
                    <a:pt x="25145" y="66788"/>
                  </a:cubicBezTo>
                  <a:cubicBezTo>
                    <a:pt x="29328" y="41860"/>
                    <a:pt x="46286" y="24840"/>
                    <a:pt x="71209" y="20657"/>
                  </a:cubicBezTo>
                  <a:cubicBezTo>
                    <a:pt x="107876" y="14525"/>
                    <a:pt x="175081" y="13494"/>
                    <a:pt x="187685" y="57276"/>
                  </a:cubicBezTo>
                  <a:cubicBezTo>
                    <a:pt x="193529" y="77619"/>
                    <a:pt x="193357" y="210512"/>
                    <a:pt x="189863" y="235211"/>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2" name="Forme libre 30">
              <a:extLst>
                <a:ext uri="{FF2B5EF4-FFF2-40B4-BE49-F238E27FC236}">
                  <a16:creationId xmlns:a16="http://schemas.microsoft.com/office/drawing/2014/main" id="{8D80BDFE-5068-8707-BBE3-6E2D425804B6}"/>
                </a:ext>
              </a:extLst>
            </p:cNvPr>
            <p:cNvSpPr/>
            <p:nvPr/>
          </p:nvSpPr>
          <p:spPr>
            <a:xfrm>
              <a:off x="12963098" y="6992026"/>
              <a:ext cx="212880" cy="300514"/>
            </a:xfrm>
            <a:custGeom>
              <a:avLst/>
              <a:gdLst>
                <a:gd name="connsiteX0" fmla="*/ 207323 w 212880"/>
                <a:gd name="connsiteY0" fmla="*/ 164068 h 300514"/>
                <a:gd name="connsiteX1" fmla="*/ 212881 w 212880"/>
                <a:gd name="connsiteY1" fmla="*/ 158510 h 300514"/>
                <a:gd name="connsiteX2" fmla="*/ 212881 w 212880"/>
                <a:gd name="connsiteY2" fmla="*/ 58912 h 300514"/>
                <a:gd name="connsiteX3" fmla="*/ 187156 w 212880"/>
                <a:gd name="connsiteY3" fmla="*/ 18282 h 300514"/>
                <a:gd name="connsiteX4" fmla="*/ 28684 w 212880"/>
                <a:gd name="connsiteY4" fmla="*/ 18511 h 300514"/>
                <a:gd name="connsiteX5" fmla="*/ 2788 w 212880"/>
                <a:gd name="connsiteY5" fmla="*/ 73754 h 300514"/>
                <a:gd name="connsiteX6" fmla="*/ 3704 w 212880"/>
                <a:gd name="connsiteY6" fmla="*/ 235014 h 300514"/>
                <a:gd name="connsiteX7" fmla="*/ 39971 w 212880"/>
                <a:gd name="connsiteY7" fmla="*/ 290944 h 300514"/>
                <a:gd name="connsiteX8" fmla="*/ 63575 w 212880"/>
                <a:gd name="connsiteY8" fmla="*/ 300514 h 300514"/>
                <a:gd name="connsiteX9" fmla="*/ 209214 w 212880"/>
                <a:gd name="connsiteY9" fmla="*/ 300514 h 300514"/>
                <a:gd name="connsiteX10" fmla="*/ 209214 w 212880"/>
                <a:gd name="connsiteY10" fmla="*/ 282062 h 300514"/>
                <a:gd name="connsiteX11" fmla="*/ 70966 w 212880"/>
                <a:gd name="connsiteY11" fmla="*/ 282062 h 300514"/>
                <a:gd name="connsiteX12" fmla="*/ 24903 w 212880"/>
                <a:gd name="connsiteY12" fmla="*/ 239655 h 300514"/>
                <a:gd name="connsiteX13" fmla="*/ 24903 w 212880"/>
                <a:gd name="connsiteY13" fmla="*/ 164068 h 300514"/>
                <a:gd name="connsiteX14" fmla="*/ 207380 w 212880"/>
                <a:gd name="connsiteY14" fmla="*/ 164068 h 300514"/>
                <a:gd name="connsiteX15" fmla="*/ 24845 w 212880"/>
                <a:gd name="connsiteY15" fmla="*/ 62637 h 300514"/>
                <a:gd name="connsiteX16" fmla="*/ 54351 w 212880"/>
                <a:gd name="connsiteY16" fmla="*/ 25731 h 300514"/>
                <a:gd name="connsiteX17" fmla="*/ 166244 w 212880"/>
                <a:gd name="connsiteY17" fmla="*/ 28138 h 300514"/>
                <a:gd name="connsiteX18" fmla="*/ 194433 w 212880"/>
                <a:gd name="connsiteY18" fmla="*/ 73697 h 300514"/>
                <a:gd name="connsiteX19" fmla="*/ 194433 w 212880"/>
                <a:gd name="connsiteY19" fmla="*/ 140114 h 300514"/>
                <a:gd name="connsiteX20" fmla="*/ 188875 w 212880"/>
                <a:gd name="connsiteY20" fmla="*/ 145673 h 300514"/>
                <a:gd name="connsiteX21" fmla="*/ 24788 w 212880"/>
                <a:gd name="connsiteY21" fmla="*/ 145673 h 300514"/>
                <a:gd name="connsiteX22" fmla="*/ 24788 w 212880"/>
                <a:gd name="connsiteY22" fmla="*/ 62694 h 30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880" h="300514">
                  <a:moveTo>
                    <a:pt x="207323" y="164068"/>
                  </a:moveTo>
                  <a:lnTo>
                    <a:pt x="212881" y="158510"/>
                  </a:lnTo>
                  <a:lnTo>
                    <a:pt x="212881" y="58912"/>
                  </a:lnTo>
                  <a:cubicBezTo>
                    <a:pt x="212881" y="49628"/>
                    <a:pt x="195234" y="24872"/>
                    <a:pt x="187156" y="18282"/>
                  </a:cubicBezTo>
                  <a:cubicBezTo>
                    <a:pt x="156848" y="-6360"/>
                    <a:pt x="58820" y="-5902"/>
                    <a:pt x="28684" y="18511"/>
                  </a:cubicBezTo>
                  <a:cubicBezTo>
                    <a:pt x="14819" y="29743"/>
                    <a:pt x="4564" y="56161"/>
                    <a:pt x="2788" y="73754"/>
                  </a:cubicBezTo>
                  <a:cubicBezTo>
                    <a:pt x="-822" y="110029"/>
                    <a:pt x="-1338" y="199827"/>
                    <a:pt x="3704" y="235014"/>
                  </a:cubicBezTo>
                  <a:cubicBezTo>
                    <a:pt x="6855" y="256904"/>
                    <a:pt x="20319" y="280400"/>
                    <a:pt x="39971" y="290944"/>
                  </a:cubicBezTo>
                  <a:cubicBezTo>
                    <a:pt x="43007" y="292549"/>
                    <a:pt x="62315" y="300514"/>
                    <a:pt x="63575" y="300514"/>
                  </a:cubicBezTo>
                  <a:lnTo>
                    <a:pt x="209214" y="300514"/>
                  </a:lnTo>
                  <a:lnTo>
                    <a:pt x="209214" y="282062"/>
                  </a:lnTo>
                  <a:lnTo>
                    <a:pt x="70966" y="282062"/>
                  </a:lnTo>
                  <a:cubicBezTo>
                    <a:pt x="56528" y="282062"/>
                    <a:pt x="24903" y="254841"/>
                    <a:pt x="24903" y="239655"/>
                  </a:cubicBezTo>
                  <a:lnTo>
                    <a:pt x="24903" y="164068"/>
                  </a:lnTo>
                  <a:lnTo>
                    <a:pt x="207380" y="164068"/>
                  </a:lnTo>
                  <a:close/>
                  <a:moveTo>
                    <a:pt x="24845" y="62637"/>
                  </a:moveTo>
                  <a:cubicBezTo>
                    <a:pt x="24845" y="51233"/>
                    <a:pt x="43122" y="30488"/>
                    <a:pt x="54351" y="25731"/>
                  </a:cubicBezTo>
                  <a:cubicBezTo>
                    <a:pt x="75664" y="16734"/>
                    <a:pt x="146192" y="16448"/>
                    <a:pt x="166244" y="28138"/>
                  </a:cubicBezTo>
                  <a:cubicBezTo>
                    <a:pt x="178963" y="35588"/>
                    <a:pt x="194433" y="59599"/>
                    <a:pt x="194433" y="73697"/>
                  </a:cubicBezTo>
                  <a:lnTo>
                    <a:pt x="194433" y="140114"/>
                  </a:lnTo>
                  <a:lnTo>
                    <a:pt x="188875" y="145673"/>
                  </a:lnTo>
                  <a:lnTo>
                    <a:pt x="24788" y="145673"/>
                  </a:lnTo>
                  <a:lnTo>
                    <a:pt x="24788" y="62694"/>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3" name="Forme libre 31">
              <a:extLst>
                <a:ext uri="{FF2B5EF4-FFF2-40B4-BE49-F238E27FC236}">
                  <a16:creationId xmlns:a16="http://schemas.microsoft.com/office/drawing/2014/main" id="{700109D4-E7E0-1C98-7F30-6379457D2190}"/>
                </a:ext>
              </a:extLst>
            </p:cNvPr>
            <p:cNvSpPr/>
            <p:nvPr/>
          </p:nvSpPr>
          <p:spPr>
            <a:xfrm>
              <a:off x="10153713" y="6992370"/>
              <a:ext cx="212965" cy="300170"/>
            </a:xfrm>
            <a:custGeom>
              <a:avLst/>
              <a:gdLst>
                <a:gd name="connsiteX0" fmla="*/ 207408 w 212965"/>
                <a:gd name="connsiteY0" fmla="*/ 163725 h 300170"/>
                <a:gd name="connsiteX1" fmla="*/ 212965 w 212965"/>
                <a:gd name="connsiteY1" fmla="*/ 158166 h 300170"/>
                <a:gd name="connsiteX2" fmla="*/ 212965 w 212965"/>
                <a:gd name="connsiteY2" fmla="*/ 65960 h 300170"/>
                <a:gd name="connsiteX3" fmla="*/ 173261 w 212965"/>
                <a:gd name="connsiteY3" fmla="*/ 9800 h 300170"/>
                <a:gd name="connsiteX4" fmla="*/ 57931 w 212965"/>
                <a:gd name="connsiteY4" fmla="*/ 3038 h 300170"/>
                <a:gd name="connsiteX5" fmla="*/ 2700 w 212965"/>
                <a:gd name="connsiteY5" fmla="*/ 73181 h 300170"/>
                <a:gd name="connsiteX6" fmla="*/ 3789 w 212965"/>
                <a:gd name="connsiteY6" fmla="*/ 238337 h 300170"/>
                <a:gd name="connsiteX7" fmla="*/ 39941 w 212965"/>
                <a:gd name="connsiteY7" fmla="*/ 290715 h 300170"/>
                <a:gd name="connsiteX8" fmla="*/ 59993 w 212965"/>
                <a:gd name="connsiteY8" fmla="*/ 300171 h 300170"/>
                <a:gd name="connsiteX9" fmla="*/ 203798 w 212965"/>
                <a:gd name="connsiteY9" fmla="*/ 300171 h 300170"/>
                <a:gd name="connsiteX10" fmla="*/ 203798 w 212965"/>
                <a:gd name="connsiteY10" fmla="*/ 281718 h 300170"/>
                <a:gd name="connsiteX11" fmla="*/ 71051 w 212965"/>
                <a:gd name="connsiteY11" fmla="*/ 281718 h 300170"/>
                <a:gd name="connsiteX12" fmla="*/ 24987 w 212965"/>
                <a:gd name="connsiteY12" fmla="*/ 242979 h 300170"/>
                <a:gd name="connsiteX13" fmla="*/ 24987 w 212965"/>
                <a:gd name="connsiteY13" fmla="*/ 163667 h 300170"/>
                <a:gd name="connsiteX14" fmla="*/ 207465 w 212965"/>
                <a:gd name="connsiteY14" fmla="*/ 163667 h 300170"/>
                <a:gd name="connsiteX15" fmla="*/ 21206 w 212965"/>
                <a:gd name="connsiteY15" fmla="*/ 139713 h 300170"/>
                <a:gd name="connsiteX16" fmla="*/ 21206 w 212965"/>
                <a:gd name="connsiteY16" fmla="*/ 73296 h 300170"/>
                <a:gd name="connsiteX17" fmla="*/ 49394 w 212965"/>
                <a:gd name="connsiteY17" fmla="*/ 27737 h 300170"/>
                <a:gd name="connsiteX18" fmla="*/ 155959 w 212965"/>
                <a:gd name="connsiteY18" fmla="*/ 23267 h 300170"/>
                <a:gd name="connsiteX19" fmla="*/ 190793 w 212965"/>
                <a:gd name="connsiteY19" fmla="*/ 62235 h 300170"/>
                <a:gd name="connsiteX20" fmla="*/ 190793 w 212965"/>
                <a:gd name="connsiteY20" fmla="*/ 145215 h 300170"/>
                <a:gd name="connsiteX21" fmla="*/ 26706 w 212965"/>
                <a:gd name="connsiteY21" fmla="*/ 145215 h 300170"/>
                <a:gd name="connsiteX22" fmla="*/ 21149 w 212965"/>
                <a:gd name="connsiteY22" fmla="*/ 139656 h 30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965" h="300170">
                  <a:moveTo>
                    <a:pt x="207408" y="163725"/>
                  </a:moveTo>
                  <a:lnTo>
                    <a:pt x="212965" y="158166"/>
                  </a:lnTo>
                  <a:lnTo>
                    <a:pt x="212965" y="65960"/>
                  </a:lnTo>
                  <a:cubicBezTo>
                    <a:pt x="212965" y="47852"/>
                    <a:pt x="189991" y="17766"/>
                    <a:pt x="173261" y="9800"/>
                  </a:cubicBezTo>
                  <a:cubicBezTo>
                    <a:pt x="150229" y="-1145"/>
                    <a:pt x="83311" y="-2177"/>
                    <a:pt x="57931" y="3038"/>
                  </a:cubicBezTo>
                  <a:cubicBezTo>
                    <a:pt x="24472" y="9915"/>
                    <a:pt x="5508" y="40746"/>
                    <a:pt x="2700" y="73181"/>
                  </a:cubicBezTo>
                  <a:cubicBezTo>
                    <a:pt x="-623" y="111862"/>
                    <a:pt x="-1539" y="201146"/>
                    <a:pt x="3789" y="238337"/>
                  </a:cubicBezTo>
                  <a:cubicBezTo>
                    <a:pt x="7169" y="261833"/>
                    <a:pt x="19201" y="279368"/>
                    <a:pt x="39941" y="290715"/>
                  </a:cubicBezTo>
                  <a:cubicBezTo>
                    <a:pt x="43493" y="292664"/>
                    <a:pt x="58045" y="300171"/>
                    <a:pt x="59993" y="300171"/>
                  </a:cubicBezTo>
                  <a:lnTo>
                    <a:pt x="203798" y="300171"/>
                  </a:lnTo>
                  <a:cubicBezTo>
                    <a:pt x="210731" y="300171"/>
                    <a:pt x="210731" y="281718"/>
                    <a:pt x="203798" y="281718"/>
                  </a:cubicBezTo>
                  <a:lnTo>
                    <a:pt x="71051" y="281718"/>
                  </a:lnTo>
                  <a:cubicBezTo>
                    <a:pt x="56842" y="281718"/>
                    <a:pt x="24987" y="256732"/>
                    <a:pt x="24987" y="242979"/>
                  </a:cubicBezTo>
                  <a:lnTo>
                    <a:pt x="24987" y="163667"/>
                  </a:lnTo>
                  <a:lnTo>
                    <a:pt x="207465" y="163667"/>
                  </a:lnTo>
                  <a:close/>
                  <a:moveTo>
                    <a:pt x="21206" y="139713"/>
                  </a:moveTo>
                  <a:lnTo>
                    <a:pt x="21206" y="73296"/>
                  </a:lnTo>
                  <a:cubicBezTo>
                    <a:pt x="21206" y="59198"/>
                    <a:pt x="36675" y="35187"/>
                    <a:pt x="49394" y="27737"/>
                  </a:cubicBezTo>
                  <a:cubicBezTo>
                    <a:pt x="68702" y="16505"/>
                    <a:pt x="134760" y="16562"/>
                    <a:pt x="155959" y="23267"/>
                  </a:cubicBezTo>
                  <a:cubicBezTo>
                    <a:pt x="169824" y="27623"/>
                    <a:pt x="190793" y="48253"/>
                    <a:pt x="190793" y="62235"/>
                  </a:cubicBezTo>
                  <a:lnTo>
                    <a:pt x="190793" y="145215"/>
                  </a:lnTo>
                  <a:lnTo>
                    <a:pt x="26706" y="145215"/>
                  </a:lnTo>
                  <a:lnTo>
                    <a:pt x="21149" y="139656"/>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grpSp>
      <p:sp>
        <p:nvSpPr>
          <p:cNvPr id="24" name="Forme libre 5">
            <a:extLst>
              <a:ext uri="{FF2B5EF4-FFF2-40B4-BE49-F238E27FC236}">
                <a16:creationId xmlns:a16="http://schemas.microsoft.com/office/drawing/2014/main" id="{5556A351-EAB9-4691-3305-6F9AA639D3FB}"/>
              </a:ext>
            </a:extLst>
          </p:cNvPr>
          <p:cNvSpPr/>
          <p:nvPr/>
        </p:nvSpPr>
        <p:spPr>
          <a:xfrm>
            <a:off x="6608596" y="3863034"/>
            <a:ext cx="957292" cy="642406"/>
          </a:xfrm>
          <a:custGeom>
            <a:avLst/>
            <a:gdLst>
              <a:gd name="connsiteX0" fmla="*/ 422090 w 1427378"/>
              <a:gd name="connsiteY0" fmla="*/ 1452 h 957865"/>
              <a:gd name="connsiteX1" fmla="*/ 566393 w 1427378"/>
              <a:gd name="connsiteY1" fmla="*/ 1452 h 957865"/>
              <a:gd name="connsiteX2" fmla="*/ 566393 w 1427378"/>
              <a:gd name="connsiteY2" fmla="*/ 952481 h 957865"/>
              <a:gd name="connsiteX3" fmla="*/ 561011 w 1427378"/>
              <a:gd name="connsiteY3" fmla="*/ 957865 h 957865"/>
              <a:gd name="connsiteX4" fmla="*/ 443729 w 1427378"/>
              <a:gd name="connsiteY4" fmla="*/ 957865 h 957865"/>
              <a:gd name="connsiteX5" fmla="*/ 447318 w 1427378"/>
              <a:gd name="connsiteY5" fmla="*/ 127789 h 957865"/>
              <a:gd name="connsiteX6" fmla="*/ 365859 w 1427378"/>
              <a:gd name="connsiteY6" fmla="*/ 268200 h 957865"/>
              <a:gd name="connsiteX7" fmla="*/ 133483 w 1427378"/>
              <a:gd name="connsiteY7" fmla="*/ 593379 h 957865"/>
              <a:gd name="connsiteX8" fmla="*/ 371578 w 1427378"/>
              <a:gd name="connsiteY8" fmla="*/ 593379 h 957865"/>
              <a:gd name="connsiteX9" fmla="*/ 371578 w 1427378"/>
              <a:gd name="connsiteY9" fmla="*/ 698014 h 957865"/>
              <a:gd name="connsiteX10" fmla="*/ 0 w 1427378"/>
              <a:gd name="connsiteY10" fmla="*/ 698014 h 957865"/>
              <a:gd name="connsiteX11" fmla="*/ 0 w 1427378"/>
              <a:gd name="connsiteY11" fmla="*/ 609584 h 957865"/>
              <a:gd name="connsiteX12" fmla="*/ 953423 w 1427378"/>
              <a:gd name="connsiteY12" fmla="*/ 900 h 957865"/>
              <a:gd name="connsiteX13" fmla="*/ 1367854 w 1427378"/>
              <a:gd name="connsiteY13" fmla="*/ 208313 h 957865"/>
              <a:gd name="connsiteX14" fmla="*/ 1378674 w 1427378"/>
              <a:gd name="connsiteY14" fmla="*/ 696781 h 957865"/>
              <a:gd name="connsiteX15" fmla="*/ 694383 w 1427378"/>
              <a:gd name="connsiteY15" fmla="*/ 947043 h 957865"/>
              <a:gd name="connsiteX16" fmla="*/ 656541 w 1427378"/>
              <a:gd name="connsiteY16" fmla="*/ 941604 h 957865"/>
              <a:gd name="connsiteX17" fmla="*/ 656541 w 1427378"/>
              <a:gd name="connsiteY17" fmla="*/ 405640 h 957865"/>
              <a:gd name="connsiteX18" fmla="*/ 779205 w 1427378"/>
              <a:gd name="connsiteY18" fmla="*/ 405640 h 957865"/>
              <a:gd name="connsiteX19" fmla="*/ 779205 w 1427378"/>
              <a:gd name="connsiteY19" fmla="*/ 849585 h 957865"/>
              <a:gd name="connsiteX20" fmla="*/ 779260 w 1427378"/>
              <a:gd name="connsiteY20" fmla="*/ 849585 h 957865"/>
              <a:gd name="connsiteX21" fmla="*/ 860270 w 1427378"/>
              <a:gd name="connsiteY21" fmla="*/ 856931 h 957865"/>
              <a:gd name="connsiteX22" fmla="*/ 1294749 w 1427378"/>
              <a:gd name="connsiteY22" fmla="*/ 382538 h 957865"/>
              <a:gd name="connsiteX23" fmla="*/ 879218 w 1427378"/>
              <a:gd name="connsiteY23" fmla="*/ 98070 h 957865"/>
              <a:gd name="connsiteX24" fmla="*/ 798826 w 1427378"/>
              <a:gd name="connsiteY24" fmla="*/ 21583 h 957865"/>
              <a:gd name="connsiteX25" fmla="*/ 790024 w 1427378"/>
              <a:gd name="connsiteY25" fmla="*/ 5042 h 957865"/>
              <a:gd name="connsiteX26" fmla="*/ 953423 w 1427378"/>
              <a:gd name="connsiteY26" fmla="*/ 900 h 95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7378" h="957865">
                <a:moveTo>
                  <a:pt x="422090" y="1452"/>
                </a:moveTo>
                <a:lnTo>
                  <a:pt x="566393" y="1452"/>
                </a:lnTo>
                <a:lnTo>
                  <a:pt x="566393" y="952481"/>
                </a:lnTo>
                <a:lnTo>
                  <a:pt x="561011" y="957865"/>
                </a:lnTo>
                <a:lnTo>
                  <a:pt x="443729" y="957865"/>
                </a:lnTo>
                <a:lnTo>
                  <a:pt x="447318" y="127789"/>
                </a:lnTo>
                <a:lnTo>
                  <a:pt x="365859" y="268200"/>
                </a:lnTo>
                <a:lnTo>
                  <a:pt x="133483" y="593379"/>
                </a:lnTo>
                <a:lnTo>
                  <a:pt x="371578" y="593379"/>
                </a:lnTo>
                <a:lnTo>
                  <a:pt x="371578" y="698014"/>
                </a:lnTo>
                <a:lnTo>
                  <a:pt x="0" y="698014"/>
                </a:lnTo>
                <a:lnTo>
                  <a:pt x="0" y="609584"/>
                </a:lnTo>
                <a:close/>
                <a:moveTo>
                  <a:pt x="953423" y="900"/>
                </a:moveTo>
                <a:cubicBezTo>
                  <a:pt x="1118403" y="7664"/>
                  <a:pt x="1280229" y="54556"/>
                  <a:pt x="1367854" y="208313"/>
                </a:cubicBezTo>
                <a:cubicBezTo>
                  <a:pt x="1446733" y="346762"/>
                  <a:pt x="1443986" y="553230"/>
                  <a:pt x="1378674" y="696781"/>
                </a:cubicBezTo>
                <a:cubicBezTo>
                  <a:pt x="1256908" y="964595"/>
                  <a:pt x="949016" y="969474"/>
                  <a:pt x="694383" y="947043"/>
                </a:cubicBezTo>
                <a:cubicBezTo>
                  <a:pt x="681713" y="945922"/>
                  <a:pt x="665567" y="951362"/>
                  <a:pt x="656541" y="941604"/>
                </a:cubicBezTo>
                <a:lnTo>
                  <a:pt x="656541" y="405640"/>
                </a:lnTo>
                <a:lnTo>
                  <a:pt x="779205" y="405640"/>
                </a:lnTo>
                <a:lnTo>
                  <a:pt x="779205" y="849585"/>
                </a:lnTo>
                <a:lnTo>
                  <a:pt x="779260" y="849585"/>
                </a:lnTo>
                <a:lnTo>
                  <a:pt x="860270" y="856931"/>
                </a:lnTo>
                <a:cubicBezTo>
                  <a:pt x="1161771" y="879136"/>
                  <a:pt x="1336740" y="679846"/>
                  <a:pt x="1294749" y="382538"/>
                </a:cubicBezTo>
                <a:cubicBezTo>
                  <a:pt x="1264139" y="165640"/>
                  <a:pt x="1080929" y="86911"/>
                  <a:pt x="879218" y="98070"/>
                </a:cubicBezTo>
                <a:cubicBezTo>
                  <a:pt x="873893" y="96556"/>
                  <a:pt x="804881" y="29715"/>
                  <a:pt x="798826" y="21583"/>
                </a:cubicBezTo>
                <a:cubicBezTo>
                  <a:pt x="795126" y="16649"/>
                  <a:pt x="789296" y="11827"/>
                  <a:pt x="790024" y="5042"/>
                </a:cubicBezTo>
                <a:cubicBezTo>
                  <a:pt x="843086" y="850"/>
                  <a:pt x="898430" y="-1355"/>
                  <a:pt x="953423" y="900"/>
                </a:cubicBezTo>
                <a:close/>
              </a:path>
            </a:pathLst>
          </a:custGeom>
          <a:gradFill>
            <a:gsLst>
              <a:gs pos="82000">
                <a:srgbClr val="85B916"/>
              </a:gs>
              <a:gs pos="18000">
                <a:srgbClr val="73BE57"/>
              </a:gs>
            </a:gsLst>
            <a:lin ang="2700000" scaled="0"/>
          </a:gradFill>
          <a:ln w="5724" cap="flat">
            <a:noFill/>
            <a:prstDash val="solid"/>
            <a:miter/>
          </a:ln>
        </p:spPr>
        <p:txBody>
          <a:bodyPr wrap="square" rtlCol="0" anchor="ctr">
            <a:noAutofit/>
          </a:bodyPr>
          <a:lstStyle/>
          <a:p>
            <a:endParaRPr lang="fr-FR">
              <a:latin typeface="Calibri" panose="020F0502020204030204" pitchFamily="34" charset="0"/>
            </a:endParaRPr>
          </a:p>
        </p:txBody>
      </p:sp>
    </p:spTree>
    <p:extLst>
      <p:ext uri="{BB962C8B-B14F-4D97-AF65-F5344CB8AC3E}">
        <p14:creationId xmlns:p14="http://schemas.microsoft.com/office/powerpoint/2010/main" val="155922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5F225-688B-E497-644D-E344DD0BA14A}"/>
            </a:ext>
          </a:extLst>
        </p:cNvPr>
        <p:cNvGrpSpPr/>
        <p:nvPr/>
      </p:nvGrpSpPr>
      <p:grpSpPr>
        <a:xfrm>
          <a:off x="0" y="0"/>
          <a:ext cx="0" cy="0"/>
          <a:chOff x="0" y="0"/>
          <a:chExt cx="0" cy="0"/>
        </a:xfrm>
      </p:grpSpPr>
      <p:pic>
        <p:nvPicPr>
          <p:cNvPr id="2" name="Image 23" descr="Une image contenant texte, capture d’écran, Police, nombre&#10;&#10;Le contenu généré par l’IA peut être incorrect.">
            <a:extLst>
              <a:ext uri="{FF2B5EF4-FFF2-40B4-BE49-F238E27FC236}">
                <a16:creationId xmlns:a16="http://schemas.microsoft.com/office/drawing/2014/main" id="{03D31EEE-0E88-4ADF-E2AD-0131B53B7CF1}"/>
              </a:ext>
            </a:extLst>
          </p:cNvPr>
          <p:cNvPicPr>
            <a:picLocks noChangeAspect="1"/>
          </p:cNvPicPr>
          <p:nvPr/>
        </p:nvPicPr>
        <p:blipFill>
          <a:blip r:embed="rId2"/>
          <a:stretch>
            <a:fillRect/>
          </a:stretch>
        </p:blipFill>
        <p:spPr>
          <a:xfrm>
            <a:off x="663376" y="713035"/>
            <a:ext cx="7317876" cy="3717429"/>
          </a:xfrm>
          <a:prstGeom prst="rect">
            <a:avLst/>
          </a:prstGeom>
        </p:spPr>
      </p:pic>
      <p:sp>
        <p:nvSpPr>
          <p:cNvPr id="3" name="Title 1">
            <a:extLst>
              <a:ext uri="{FF2B5EF4-FFF2-40B4-BE49-F238E27FC236}">
                <a16:creationId xmlns:a16="http://schemas.microsoft.com/office/drawing/2014/main" id="{2901FA03-AC70-0D29-6FCE-C3B3BBEA31B4}"/>
              </a:ext>
            </a:extLst>
          </p:cNvPr>
          <p:cNvSpPr txBox="1">
            <a:spLocks/>
          </p:cNvSpPr>
          <p:nvPr/>
        </p:nvSpPr>
        <p:spPr>
          <a:xfrm>
            <a:off x="451557" y="144551"/>
            <a:ext cx="6567430"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en-US" b="1" dirty="0">
                <a:latin typeface="Rajdhani" panose="02000000000000000000" pitchFamily="2" charset="0"/>
                <a:cs typeface="Rajdhani" panose="02000000000000000000" pitchFamily="2" charset="0"/>
              </a:rPr>
              <a:t>Examples of </a:t>
            </a:r>
            <a:r>
              <a:rPr lang="en-US" b="1" dirty="0" err="1">
                <a:latin typeface="Rajdhani" panose="02000000000000000000" pitchFamily="2" charset="0"/>
                <a:cs typeface="Rajdhani" panose="02000000000000000000" pitchFamily="2" charset="0"/>
              </a:rPr>
              <a:t>CiPA</a:t>
            </a:r>
            <a:r>
              <a:rPr lang="en-US" b="1" dirty="0">
                <a:latin typeface="Rajdhani" panose="02000000000000000000" pitchFamily="2" charset="0"/>
                <a:cs typeface="Rajdhani" panose="02000000000000000000" pitchFamily="2" charset="0"/>
              </a:rPr>
              <a:t> and Inotropic drugs </a:t>
            </a:r>
            <a:r>
              <a:rPr lang="en-US" dirty="0">
                <a:latin typeface="Rajdhani Light" panose="02000000000000000000" pitchFamily="2" charset="0"/>
                <a:cs typeface="Rajdhani Light" panose="02000000000000000000" pitchFamily="2" charset="0"/>
              </a:rPr>
              <a:t>on </a:t>
            </a:r>
            <a:r>
              <a:rPr lang="en-US" dirty="0" err="1">
                <a:latin typeface="Rajdhani Light" panose="02000000000000000000" pitchFamily="2" charset="0"/>
                <a:cs typeface="Rajdhani Light" panose="02000000000000000000" pitchFamily="2" charset="0"/>
              </a:rPr>
              <a:t>SmartHeart</a:t>
            </a:r>
            <a:r>
              <a:rPr lang="en-US" dirty="0">
                <a:latin typeface="Rajdhani Light" panose="02000000000000000000" pitchFamily="2" charset="0"/>
                <a:cs typeface="Rajdhani Light" panose="02000000000000000000" pitchFamily="2" charset="0"/>
              </a:rPr>
              <a:t> model </a:t>
            </a:r>
          </a:p>
        </p:txBody>
      </p:sp>
    </p:spTree>
    <p:extLst>
      <p:ext uri="{BB962C8B-B14F-4D97-AF65-F5344CB8AC3E}">
        <p14:creationId xmlns:p14="http://schemas.microsoft.com/office/powerpoint/2010/main" val="3449757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1CDFB39-A26C-49AB-8D17-F7C6BF138DEA}"/>
              </a:ext>
            </a:extLst>
          </p:cNvPr>
          <p:cNvPicPr>
            <a:picLocks noChangeAspect="1"/>
          </p:cNvPicPr>
          <p:nvPr/>
        </p:nvPicPr>
        <p:blipFill>
          <a:blip r:embed="rId2"/>
          <a:srcRect/>
          <a:stretch/>
        </p:blipFill>
        <p:spPr>
          <a:xfrm>
            <a:off x="-17024" y="0"/>
            <a:ext cx="9143999" cy="5143500"/>
          </a:xfrm>
          <a:prstGeom prst="rect">
            <a:avLst/>
          </a:prstGeom>
        </p:spPr>
      </p:pic>
      <p:sp>
        <p:nvSpPr>
          <p:cNvPr id="3" name="Title 1">
            <a:extLst>
              <a:ext uri="{FF2B5EF4-FFF2-40B4-BE49-F238E27FC236}">
                <a16:creationId xmlns:a16="http://schemas.microsoft.com/office/drawing/2014/main" id="{0925B72E-7DF5-A666-CEEE-249943754520}"/>
              </a:ext>
            </a:extLst>
          </p:cNvPr>
          <p:cNvSpPr txBox="1">
            <a:spLocks/>
          </p:cNvSpPr>
          <p:nvPr/>
        </p:nvSpPr>
        <p:spPr>
          <a:xfrm>
            <a:off x="833231" y="2379846"/>
            <a:ext cx="6189650" cy="1050228"/>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pPr algn="ctr"/>
            <a:r>
              <a:rPr lang="en-US" dirty="0">
                <a:solidFill>
                  <a:schemeClr val="bg1"/>
                </a:solidFill>
                <a:latin typeface="Rajdhani" panose="02000000000000000000" pitchFamily="2" charset="0"/>
                <a:cs typeface="Rajdhani" panose="02000000000000000000" pitchFamily="2" charset="0"/>
              </a:rPr>
              <a:t>Cardiac Efficacy/Disease modeling </a:t>
            </a:r>
          </a:p>
          <a:p>
            <a:pPr algn="ctr"/>
            <a:r>
              <a:rPr lang="en-US" dirty="0">
                <a:solidFill>
                  <a:schemeClr val="bg1"/>
                </a:solidFill>
                <a:latin typeface="Rajdhani Light" panose="02000000000000000000" pitchFamily="2" charset="0"/>
                <a:cs typeface="Rajdhani Light" panose="02000000000000000000" pitchFamily="2" charset="0"/>
              </a:rPr>
              <a:t>Emery Dreifuss Muscular Dystrophy </a:t>
            </a:r>
          </a:p>
          <a:p>
            <a:pPr algn="ctr"/>
            <a:r>
              <a:rPr lang="en-US" dirty="0">
                <a:solidFill>
                  <a:schemeClr val="bg1"/>
                </a:solidFill>
                <a:latin typeface="Rajdhani Light" panose="02000000000000000000" pitchFamily="2" charset="0"/>
                <a:cs typeface="Rajdhani Light" panose="02000000000000000000" pitchFamily="2" charset="0"/>
              </a:rPr>
              <a:t>leading to DCM  </a:t>
            </a:r>
          </a:p>
        </p:txBody>
      </p:sp>
      <p:grpSp>
        <p:nvGrpSpPr>
          <p:cNvPr id="5" name="Groupe 4">
            <a:extLst>
              <a:ext uri="{FF2B5EF4-FFF2-40B4-BE49-F238E27FC236}">
                <a16:creationId xmlns:a16="http://schemas.microsoft.com/office/drawing/2014/main" id="{6915B349-9D52-692B-17B8-3CE5F1E16BB2}"/>
              </a:ext>
            </a:extLst>
          </p:cNvPr>
          <p:cNvGrpSpPr/>
          <p:nvPr/>
        </p:nvGrpSpPr>
        <p:grpSpPr>
          <a:xfrm>
            <a:off x="6684807" y="3903461"/>
            <a:ext cx="2167273" cy="970648"/>
            <a:chOff x="10153713" y="5902064"/>
            <a:chExt cx="3302485" cy="1479071"/>
          </a:xfrm>
        </p:grpSpPr>
        <p:sp>
          <p:nvSpPr>
            <p:cNvPr id="6" name="Forme libre 14">
              <a:extLst>
                <a:ext uri="{FF2B5EF4-FFF2-40B4-BE49-F238E27FC236}">
                  <a16:creationId xmlns:a16="http://schemas.microsoft.com/office/drawing/2014/main" id="{0CEA61DB-A790-2B20-8B42-9E3F32AC9CCF}"/>
                </a:ext>
              </a:extLst>
            </p:cNvPr>
            <p:cNvSpPr/>
            <p:nvPr/>
          </p:nvSpPr>
          <p:spPr>
            <a:xfrm>
              <a:off x="11656714" y="6177363"/>
              <a:ext cx="494351" cy="637333"/>
            </a:xfrm>
            <a:custGeom>
              <a:avLst/>
              <a:gdLst>
                <a:gd name="connsiteX0" fmla="*/ 494352 w 494351"/>
                <a:gd name="connsiteY0" fmla="*/ 27106 h 637333"/>
                <a:gd name="connsiteX1" fmla="*/ 494352 w 494351"/>
                <a:gd name="connsiteY1" fmla="*/ 185729 h 637333"/>
                <a:gd name="connsiteX2" fmla="*/ 440955 w 494351"/>
                <a:gd name="connsiteY2" fmla="*/ 159827 h 637333"/>
                <a:gd name="connsiteX3" fmla="*/ 192475 w 494351"/>
                <a:gd name="connsiteY3" fmla="*/ 291287 h 637333"/>
                <a:gd name="connsiteX4" fmla="*/ 377761 w 494351"/>
                <a:gd name="connsiteY4" fmla="*/ 491400 h 637333"/>
                <a:gd name="connsiteX5" fmla="*/ 494352 w 494351"/>
                <a:gd name="connsiteY5" fmla="*/ 451286 h 637333"/>
                <a:gd name="connsiteX6" fmla="*/ 494352 w 494351"/>
                <a:gd name="connsiteY6" fmla="*/ 602517 h 637333"/>
                <a:gd name="connsiteX7" fmla="*/ 101609 w 494351"/>
                <a:gd name="connsiteY7" fmla="*/ 565726 h 637333"/>
                <a:gd name="connsiteX8" fmla="*/ 4555 w 494351"/>
                <a:gd name="connsiteY8" fmla="*/ 269224 h 637333"/>
                <a:gd name="connsiteX9" fmla="*/ 494352 w 494351"/>
                <a:gd name="connsiteY9" fmla="*/ 27106 h 63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4351" h="637333">
                  <a:moveTo>
                    <a:pt x="494352" y="27106"/>
                  </a:moveTo>
                  <a:lnTo>
                    <a:pt x="494352" y="185729"/>
                  </a:lnTo>
                  <a:cubicBezTo>
                    <a:pt x="475445" y="179196"/>
                    <a:pt x="459919" y="166761"/>
                    <a:pt x="440955" y="159827"/>
                  </a:cubicBezTo>
                  <a:cubicBezTo>
                    <a:pt x="331239" y="119712"/>
                    <a:pt x="205252" y="165099"/>
                    <a:pt x="192475" y="291287"/>
                  </a:cubicBezTo>
                  <a:cubicBezTo>
                    <a:pt x="179928" y="415297"/>
                    <a:pt x="248909" y="502689"/>
                    <a:pt x="377761" y="491400"/>
                  </a:cubicBezTo>
                  <a:cubicBezTo>
                    <a:pt x="421418" y="487560"/>
                    <a:pt x="455450" y="468076"/>
                    <a:pt x="494352" y="451286"/>
                  </a:cubicBezTo>
                  <a:lnTo>
                    <a:pt x="494352" y="602517"/>
                  </a:lnTo>
                  <a:cubicBezTo>
                    <a:pt x="371401" y="652545"/>
                    <a:pt x="206913" y="655525"/>
                    <a:pt x="101609" y="565726"/>
                  </a:cubicBezTo>
                  <a:cubicBezTo>
                    <a:pt x="12461" y="489738"/>
                    <a:pt x="-11258" y="382690"/>
                    <a:pt x="4555" y="269224"/>
                  </a:cubicBezTo>
                  <a:cubicBezTo>
                    <a:pt x="38014" y="28653"/>
                    <a:pt x="287696" y="-46590"/>
                    <a:pt x="494352" y="27106"/>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7" name="Forme libre 15">
              <a:extLst>
                <a:ext uri="{FF2B5EF4-FFF2-40B4-BE49-F238E27FC236}">
                  <a16:creationId xmlns:a16="http://schemas.microsoft.com/office/drawing/2014/main" id="{83EBBD17-DF0C-4E01-A1F0-0A3125E134BB}"/>
                </a:ext>
              </a:extLst>
            </p:cNvPr>
            <p:cNvSpPr/>
            <p:nvPr/>
          </p:nvSpPr>
          <p:spPr>
            <a:xfrm>
              <a:off x="12925265" y="5902064"/>
              <a:ext cx="188035" cy="896268"/>
            </a:xfrm>
            <a:custGeom>
              <a:avLst/>
              <a:gdLst>
                <a:gd name="connsiteX0" fmla="*/ 0 w 188035"/>
                <a:gd name="connsiteY0" fmla="*/ 0 h 896268"/>
                <a:gd name="connsiteX1" fmla="*/ 188035 w 188035"/>
                <a:gd name="connsiteY1" fmla="*/ 0 h 896268"/>
                <a:gd name="connsiteX2" fmla="*/ 188035 w 188035"/>
                <a:gd name="connsiteY2" fmla="*/ 896268 h 896268"/>
                <a:gd name="connsiteX3" fmla="*/ 0 w 188035"/>
                <a:gd name="connsiteY3" fmla="*/ 896268 h 896268"/>
              </a:gdLst>
              <a:ahLst/>
              <a:cxnLst>
                <a:cxn ang="0">
                  <a:pos x="connsiteX0" y="connsiteY0"/>
                </a:cxn>
                <a:cxn ang="0">
                  <a:pos x="connsiteX1" y="connsiteY1"/>
                </a:cxn>
                <a:cxn ang="0">
                  <a:pos x="connsiteX2" y="connsiteY2"/>
                </a:cxn>
                <a:cxn ang="0">
                  <a:pos x="connsiteX3" y="connsiteY3"/>
                </a:cxn>
              </a:cxnLst>
              <a:rect l="l" t="t" r="r" b="b"/>
              <a:pathLst>
                <a:path w="188035" h="896268">
                  <a:moveTo>
                    <a:pt x="0" y="0"/>
                  </a:moveTo>
                  <a:lnTo>
                    <a:pt x="188035" y="0"/>
                  </a:lnTo>
                  <a:lnTo>
                    <a:pt x="188035" y="896268"/>
                  </a:lnTo>
                  <a:lnTo>
                    <a:pt x="0" y="896268"/>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8" name="Forme libre 16">
              <a:extLst>
                <a:ext uri="{FF2B5EF4-FFF2-40B4-BE49-F238E27FC236}">
                  <a16:creationId xmlns:a16="http://schemas.microsoft.com/office/drawing/2014/main" id="{AA5B692B-6EDD-1586-DF9C-F8F107C29B63}"/>
                </a:ext>
              </a:extLst>
            </p:cNvPr>
            <p:cNvSpPr/>
            <p:nvPr/>
          </p:nvSpPr>
          <p:spPr>
            <a:xfrm>
              <a:off x="13268163" y="5902064"/>
              <a:ext cx="188035" cy="896268"/>
            </a:xfrm>
            <a:custGeom>
              <a:avLst/>
              <a:gdLst>
                <a:gd name="connsiteX0" fmla="*/ 0 w 188035"/>
                <a:gd name="connsiteY0" fmla="*/ 0 h 896268"/>
                <a:gd name="connsiteX1" fmla="*/ 188035 w 188035"/>
                <a:gd name="connsiteY1" fmla="*/ 0 h 896268"/>
                <a:gd name="connsiteX2" fmla="*/ 188035 w 188035"/>
                <a:gd name="connsiteY2" fmla="*/ 896268 h 896268"/>
                <a:gd name="connsiteX3" fmla="*/ 0 w 188035"/>
                <a:gd name="connsiteY3" fmla="*/ 896268 h 896268"/>
              </a:gdLst>
              <a:ahLst/>
              <a:cxnLst>
                <a:cxn ang="0">
                  <a:pos x="connsiteX0" y="connsiteY0"/>
                </a:cxn>
                <a:cxn ang="0">
                  <a:pos x="connsiteX1" y="connsiteY1"/>
                </a:cxn>
                <a:cxn ang="0">
                  <a:pos x="connsiteX2" y="connsiteY2"/>
                </a:cxn>
                <a:cxn ang="0">
                  <a:pos x="connsiteX3" y="connsiteY3"/>
                </a:cxn>
              </a:cxnLst>
              <a:rect l="l" t="t" r="r" b="b"/>
              <a:pathLst>
                <a:path w="188035" h="896268">
                  <a:moveTo>
                    <a:pt x="0" y="0"/>
                  </a:moveTo>
                  <a:lnTo>
                    <a:pt x="188035" y="0"/>
                  </a:lnTo>
                  <a:lnTo>
                    <a:pt x="188035" y="896268"/>
                  </a:lnTo>
                  <a:lnTo>
                    <a:pt x="0" y="896268"/>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9" name="Forme libre 17">
              <a:extLst>
                <a:ext uri="{FF2B5EF4-FFF2-40B4-BE49-F238E27FC236}">
                  <a16:creationId xmlns:a16="http://schemas.microsoft.com/office/drawing/2014/main" id="{00334F7F-538B-E5F4-16D0-6A7ED4DD4CCA}"/>
                </a:ext>
              </a:extLst>
            </p:cNvPr>
            <p:cNvSpPr/>
            <p:nvPr/>
          </p:nvSpPr>
          <p:spPr>
            <a:xfrm>
              <a:off x="10414576" y="6993272"/>
              <a:ext cx="206426" cy="299325"/>
            </a:xfrm>
            <a:custGeom>
              <a:avLst/>
              <a:gdLst>
                <a:gd name="connsiteX0" fmla="*/ 99575 w 206426"/>
                <a:gd name="connsiteY0" fmla="*/ 129585 h 299325"/>
                <a:gd name="connsiteX1" fmla="*/ 107195 w 206426"/>
                <a:gd name="connsiteY1" fmla="*/ 127292 h 299325"/>
                <a:gd name="connsiteX2" fmla="*/ 177665 w 206426"/>
                <a:gd name="connsiteY2" fmla="*/ 1276 h 299325"/>
                <a:gd name="connsiteX3" fmla="*/ 199036 w 206426"/>
                <a:gd name="connsiteY3" fmla="*/ 531 h 299325"/>
                <a:gd name="connsiteX4" fmla="*/ 119341 w 206426"/>
                <a:gd name="connsiteY4" fmla="*/ 146203 h 299325"/>
                <a:gd name="connsiteX5" fmla="*/ 206426 w 206426"/>
                <a:gd name="connsiteY5" fmla="*/ 299268 h 299325"/>
                <a:gd name="connsiteX6" fmla="*/ 182421 w 206426"/>
                <a:gd name="connsiteY6" fmla="*/ 295658 h 299325"/>
                <a:gd name="connsiteX7" fmla="*/ 110002 w 206426"/>
                <a:gd name="connsiteY7" fmla="*/ 168954 h 299325"/>
                <a:gd name="connsiteX8" fmla="*/ 101408 w 206426"/>
                <a:gd name="connsiteY8" fmla="*/ 162822 h 299325"/>
                <a:gd name="connsiteX9" fmla="*/ 19537 w 206426"/>
                <a:gd name="connsiteY9" fmla="*/ 298638 h 299325"/>
                <a:gd name="connsiteX10" fmla="*/ 0 w 206426"/>
                <a:gd name="connsiteY10" fmla="*/ 299325 h 299325"/>
                <a:gd name="connsiteX11" fmla="*/ 88346 w 206426"/>
                <a:gd name="connsiteY11" fmla="*/ 146261 h 299325"/>
                <a:gd name="connsiteX12" fmla="*/ 7391 w 206426"/>
                <a:gd name="connsiteY12" fmla="*/ 589 h 299325"/>
                <a:gd name="connsiteX13" fmla="*/ 34777 w 206426"/>
                <a:gd name="connsiteY13" fmla="*/ 11878 h 299325"/>
                <a:gd name="connsiteX14" fmla="*/ 94190 w 206426"/>
                <a:gd name="connsiteY14" fmla="*/ 114800 h 299325"/>
                <a:gd name="connsiteX15" fmla="*/ 99575 w 206426"/>
                <a:gd name="connsiteY15" fmla="*/ 129642 h 29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6" h="299325">
                  <a:moveTo>
                    <a:pt x="99575" y="129585"/>
                  </a:moveTo>
                  <a:lnTo>
                    <a:pt x="107195" y="127292"/>
                  </a:lnTo>
                  <a:cubicBezTo>
                    <a:pt x="120086" y="111476"/>
                    <a:pt x="168670" y="6491"/>
                    <a:pt x="177665" y="1276"/>
                  </a:cubicBezTo>
                  <a:cubicBezTo>
                    <a:pt x="182592" y="-1589"/>
                    <a:pt x="192848" y="1391"/>
                    <a:pt x="199036" y="531"/>
                  </a:cubicBezTo>
                  <a:lnTo>
                    <a:pt x="119341" y="146203"/>
                  </a:lnTo>
                  <a:lnTo>
                    <a:pt x="206426" y="299268"/>
                  </a:lnTo>
                  <a:lnTo>
                    <a:pt x="182421" y="295658"/>
                  </a:lnTo>
                  <a:cubicBezTo>
                    <a:pt x="156123" y="258008"/>
                    <a:pt x="136300" y="205057"/>
                    <a:pt x="110002" y="168954"/>
                  </a:cubicBezTo>
                  <a:cubicBezTo>
                    <a:pt x="107653" y="165745"/>
                    <a:pt x="106393" y="161733"/>
                    <a:pt x="101408" y="162822"/>
                  </a:cubicBezTo>
                  <a:lnTo>
                    <a:pt x="19537" y="298638"/>
                  </a:lnTo>
                  <a:lnTo>
                    <a:pt x="0" y="299325"/>
                  </a:lnTo>
                  <a:lnTo>
                    <a:pt x="88346" y="146261"/>
                  </a:lnTo>
                  <a:lnTo>
                    <a:pt x="7391" y="589"/>
                  </a:lnTo>
                  <a:cubicBezTo>
                    <a:pt x="21198" y="-1188"/>
                    <a:pt x="26699" y="1333"/>
                    <a:pt x="34777" y="11878"/>
                  </a:cubicBezTo>
                  <a:cubicBezTo>
                    <a:pt x="54027" y="36806"/>
                    <a:pt x="76658" y="85287"/>
                    <a:pt x="94190" y="114800"/>
                  </a:cubicBezTo>
                  <a:cubicBezTo>
                    <a:pt x="96882" y="119327"/>
                    <a:pt x="98888" y="124370"/>
                    <a:pt x="99575" y="129642"/>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0" name="Forme libre 18">
              <a:extLst>
                <a:ext uri="{FF2B5EF4-FFF2-40B4-BE49-F238E27FC236}">
                  <a16:creationId xmlns:a16="http://schemas.microsoft.com/office/drawing/2014/main" id="{EF9A926A-0B9B-73A2-8BFC-1C1208DD8E27}"/>
                </a:ext>
              </a:extLst>
            </p:cNvPr>
            <p:cNvSpPr/>
            <p:nvPr/>
          </p:nvSpPr>
          <p:spPr>
            <a:xfrm>
              <a:off x="12541746" y="6938166"/>
              <a:ext cx="158586" cy="354951"/>
            </a:xfrm>
            <a:custGeom>
              <a:avLst/>
              <a:gdLst>
                <a:gd name="connsiteX0" fmla="*/ 70126 w 158586"/>
                <a:gd name="connsiteY0" fmla="*/ 55637 h 354951"/>
                <a:gd name="connsiteX1" fmla="*/ 154920 w 158586"/>
                <a:gd name="connsiteY1" fmla="*/ 55637 h 354951"/>
                <a:gd name="connsiteX2" fmla="*/ 154920 w 158586"/>
                <a:gd name="connsiteY2" fmla="*/ 74090 h 354951"/>
                <a:gd name="connsiteX3" fmla="*/ 70126 w 158586"/>
                <a:gd name="connsiteY3" fmla="*/ 74090 h 354951"/>
                <a:gd name="connsiteX4" fmla="*/ 70126 w 158586"/>
                <a:gd name="connsiteY4" fmla="*/ 293572 h 354951"/>
                <a:gd name="connsiteX5" fmla="*/ 83361 w 158586"/>
                <a:gd name="connsiteY5" fmla="*/ 317182 h 354951"/>
                <a:gd name="connsiteX6" fmla="*/ 158587 w 158586"/>
                <a:gd name="connsiteY6" fmla="*/ 335979 h 354951"/>
                <a:gd name="connsiteX7" fmla="*/ 158587 w 158586"/>
                <a:gd name="connsiteY7" fmla="*/ 354431 h 354951"/>
                <a:gd name="connsiteX8" fmla="*/ 70413 w 158586"/>
                <a:gd name="connsiteY8" fmla="*/ 333744 h 354951"/>
                <a:gd name="connsiteX9" fmla="*/ 47954 w 158586"/>
                <a:gd name="connsiteY9" fmla="*/ 293515 h 354951"/>
                <a:gd name="connsiteX10" fmla="*/ 47954 w 158586"/>
                <a:gd name="connsiteY10" fmla="*/ 74032 h 354951"/>
                <a:gd name="connsiteX11" fmla="*/ 0 w 158586"/>
                <a:gd name="connsiteY11" fmla="*/ 74032 h 354951"/>
                <a:gd name="connsiteX12" fmla="*/ 0 w 158586"/>
                <a:gd name="connsiteY12" fmla="*/ 57700 h 354951"/>
                <a:gd name="connsiteX13" fmla="*/ 48011 w 158586"/>
                <a:gd name="connsiteY13" fmla="*/ 55580 h 354951"/>
                <a:gd name="connsiteX14" fmla="*/ 48011 w 158586"/>
                <a:gd name="connsiteY14" fmla="*/ 279 h 354951"/>
                <a:gd name="connsiteX15" fmla="*/ 69611 w 158586"/>
                <a:gd name="connsiteY15" fmla="*/ 6354 h 354951"/>
                <a:gd name="connsiteX16" fmla="*/ 70126 w 158586"/>
                <a:gd name="connsiteY16" fmla="*/ 55637 h 35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586" h="354951">
                  <a:moveTo>
                    <a:pt x="70126" y="55637"/>
                  </a:moveTo>
                  <a:lnTo>
                    <a:pt x="154920" y="55637"/>
                  </a:lnTo>
                  <a:lnTo>
                    <a:pt x="154920" y="74090"/>
                  </a:lnTo>
                  <a:lnTo>
                    <a:pt x="70126" y="74090"/>
                  </a:lnTo>
                  <a:lnTo>
                    <a:pt x="70126" y="293572"/>
                  </a:lnTo>
                  <a:cubicBezTo>
                    <a:pt x="70126" y="296495"/>
                    <a:pt x="80325" y="313859"/>
                    <a:pt x="83361" y="317182"/>
                  </a:cubicBezTo>
                  <a:cubicBezTo>
                    <a:pt x="101523" y="337010"/>
                    <a:pt x="133664" y="336953"/>
                    <a:pt x="158587" y="335979"/>
                  </a:cubicBezTo>
                  <a:lnTo>
                    <a:pt x="158587" y="354431"/>
                  </a:lnTo>
                  <a:cubicBezTo>
                    <a:pt x="128050" y="355692"/>
                    <a:pt x="94132" y="356495"/>
                    <a:pt x="70413" y="333744"/>
                  </a:cubicBezTo>
                  <a:cubicBezTo>
                    <a:pt x="64913" y="328472"/>
                    <a:pt x="47954" y="299360"/>
                    <a:pt x="47954" y="293515"/>
                  </a:cubicBezTo>
                  <a:lnTo>
                    <a:pt x="47954" y="74032"/>
                  </a:lnTo>
                  <a:lnTo>
                    <a:pt x="0" y="74032"/>
                  </a:lnTo>
                  <a:cubicBezTo>
                    <a:pt x="0" y="74032"/>
                    <a:pt x="0" y="57700"/>
                    <a:pt x="0" y="57700"/>
                  </a:cubicBezTo>
                  <a:lnTo>
                    <a:pt x="48011" y="55580"/>
                  </a:lnTo>
                  <a:lnTo>
                    <a:pt x="48011" y="279"/>
                  </a:lnTo>
                  <a:cubicBezTo>
                    <a:pt x="55173" y="394"/>
                    <a:pt x="66804" y="-2185"/>
                    <a:pt x="69611" y="6354"/>
                  </a:cubicBezTo>
                  <a:lnTo>
                    <a:pt x="70126" y="55637"/>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1" name="Forme libre 19">
              <a:extLst>
                <a:ext uri="{FF2B5EF4-FFF2-40B4-BE49-F238E27FC236}">
                  <a16:creationId xmlns:a16="http://schemas.microsoft.com/office/drawing/2014/main" id="{6A66DB6D-46CE-6E8E-8987-1D7A36BB4D73}"/>
                </a:ext>
              </a:extLst>
            </p:cNvPr>
            <p:cNvSpPr/>
            <p:nvPr/>
          </p:nvSpPr>
          <p:spPr>
            <a:xfrm>
              <a:off x="12744563" y="6938446"/>
              <a:ext cx="158586" cy="355064"/>
            </a:xfrm>
            <a:custGeom>
              <a:avLst/>
              <a:gdLst>
                <a:gd name="connsiteX0" fmla="*/ 66402 w 158586"/>
                <a:gd name="connsiteY0" fmla="*/ 0 h 355064"/>
                <a:gd name="connsiteX1" fmla="*/ 66402 w 158586"/>
                <a:gd name="connsiteY1" fmla="*/ 55300 h 355064"/>
                <a:gd name="connsiteX2" fmla="*/ 151196 w 158586"/>
                <a:gd name="connsiteY2" fmla="*/ 55300 h 355064"/>
                <a:gd name="connsiteX3" fmla="*/ 151196 w 158586"/>
                <a:gd name="connsiteY3" fmla="*/ 73753 h 355064"/>
                <a:gd name="connsiteX4" fmla="*/ 66402 w 158586"/>
                <a:gd name="connsiteY4" fmla="*/ 73753 h 355064"/>
                <a:gd name="connsiteX5" fmla="*/ 66402 w 158586"/>
                <a:gd name="connsiteY5" fmla="*/ 285843 h 355064"/>
                <a:gd name="connsiteX6" fmla="*/ 74251 w 158586"/>
                <a:gd name="connsiteY6" fmla="*/ 307505 h 355064"/>
                <a:gd name="connsiteX7" fmla="*/ 158587 w 158586"/>
                <a:gd name="connsiteY7" fmla="*/ 335642 h 355064"/>
                <a:gd name="connsiteX8" fmla="*/ 158587 w 158586"/>
                <a:gd name="connsiteY8" fmla="*/ 354095 h 355064"/>
                <a:gd name="connsiteX9" fmla="*/ 47839 w 158586"/>
                <a:gd name="connsiteY9" fmla="*/ 286015 h 355064"/>
                <a:gd name="connsiteX10" fmla="*/ 47496 w 158586"/>
                <a:gd name="connsiteY10" fmla="*/ 79827 h 355064"/>
                <a:gd name="connsiteX11" fmla="*/ 41938 w 158586"/>
                <a:gd name="connsiteY11" fmla="*/ 74269 h 355064"/>
                <a:gd name="connsiteX12" fmla="*/ 0 w 158586"/>
                <a:gd name="connsiteY12" fmla="*/ 71633 h 355064"/>
                <a:gd name="connsiteX13" fmla="*/ 0 w 158586"/>
                <a:gd name="connsiteY13" fmla="*/ 55300 h 355064"/>
                <a:gd name="connsiteX14" fmla="*/ 48011 w 158586"/>
                <a:gd name="connsiteY14" fmla="*/ 55300 h 355064"/>
                <a:gd name="connsiteX15" fmla="*/ 48011 w 158586"/>
                <a:gd name="connsiteY15" fmla="*/ 0 h 355064"/>
                <a:gd name="connsiteX16" fmla="*/ 66460 w 158586"/>
                <a:gd name="connsiteY16" fmla="*/ 0 h 35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586" h="355064">
                  <a:moveTo>
                    <a:pt x="66402" y="0"/>
                  </a:moveTo>
                  <a:lnTo>
                    <a:pt x="66402" y="55300"/>
                  </a:lnTo>
                  <a:lnTo>
                    <a:pt x="151196" y="55300"/>
                  </a:lnTo>
                  <a:lnTo>
                    <a:pt x="151196" y="73753"/>
                  </a:lnTo>
                  <a:lnTo>
                    <a:pt x="66402" y="73753"/>
                  </a:lnTo>
                  <a:lnTo>
                    <a:pt x="66402" y="285843"/>
                  </a:lnTo>
                  <a:cubicBezTo>
                    <a:pt x="66402" y="287161"/>
                    <a:pt x="72819" y="304926"/>
                    <a:pt x="74251" y="307505"/>
                  </a:cubicBezTo>
                  <a:cubicBezTo>
                    <a:pt x="91325" y="337533"/>
                    <a:pt x="128164" y="336960"/>
                    <a:pt x="158587" y="335642"/>
                  </a:cubicBezTo>
                  <a:lnTo>
                    <a:pt x="158587" y="354095"/>
                  </a:lnTo>
                  <a:cubicBezTo>
                    <a:pt x="106565" y="359080"/>
                    <a:pt x="53168" y="346072"/>
                    <a:pt x="47839" y="286015"/>
                  </a:cubicBezTo>
                  <a:cubicBezTo>
                    <a:pt x="41938" y="220285"/>
                    <a:pt x="52939" y="146475"/>
                    <a:pt x="47496" y="79827"/>
                  </a:cubicBezTo>
                  <a:lnTo>
                    <a:pt x="41938" y="74269"/>
                  </a:lnTo>
                  <a:lnTo>
                    <a:pt x="0" y="71633"/>
                  </a:lnTo>
                  <a:lnTo>
                    <a:pt x="0" y="55300"/>
                  </a:lnTo>
                  <a:cubicBezTo>
                    <a:pt x="0" y="55300"/>
                    <a:pt x="48011" y="55300"/>
                    <a:pt x="48011" y="55300"/>
                  </a:cubicBezTo>
                  <a:lnTo>
                    <a:pt x="48011" y="0"/>
                  </a:lnTo>
                  <a:lnTo>
                    <a:pt x="66460" y="0"/>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2" name="Forme libre 20">
              <a:extLst>
                <a:ext uri="{FF2B5EF4-FFF2-40B4-BE49-F238E27FC236}">
                  <a16:creationId xmlns:a16="http://schemas.microsoft.com/office/drawing/2014/main" id="{833915ED-B478-5ABB-975C-39019B10FF3D}"/>
                </a:ext>
              </a:extLst>
            </p:cNvPr>
            <p:cNvSpPr/>
            <p:nvPr/>
          </p:nvSpPr>
          <p:spPr>
            <a:xfrm>
              <a:off x="10971291" y="6879478"/>
              <a:ext cx="22114" cy="413062"/>
            </a:xfrm>
            <a:custGeom>
              <a:avLst/>
              <a:gdLst>
                <a:gd name="connsiteX0" fmla="*/ 22115 w 22114"/>
                <a:gd name="connsiteY0" fmla="*/ 413063 h 413062"/>
                <a:gd name="connsiteX1" fmla="*/ 0 w 22114"/>
                <a:gd name="connsiteY1" fmla="*/ 413063 h 413062"/>
                <a:gd name="connsiteX2" fmla="*/ 0 w 22114"/>
                <a:gd name="connsiteY2" fmla="*/ 5501 h 413062"/>
                <a:gd name="connsiteX3" fmla="*/ 22115 w 22114"/>
                <a:gd name="connsiteY3" fmla="*/ 5501 h 413062"/>
                <a:gd name="connsiteX4" fmla="*/ 22115 w 22114"/>
                <a:gd name="connsiteY4" fmla="*/ 413063 h 41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4" h="413062">
                  <a:moveTo>
                    <a:pt x="22115" y="413063"/>
                  </a:moveTo>
                  <a:lnTo>
                    <a:pt x="0" y="413063"/>
                  </a:lnTo>
                  <a:lnTo>
                    <a:pt x="0" y="5501"/>
                  </a:lnTo>
                  <a:cubicBezTo>
                    <a:pt x="0" y="-1834"/>
                    <a:pt x="22115" y="-1834"/>
                    <a:pt x="22115" y="5501"/>
                  </a:cubicBezTo>
                  <a:lnTo>
                    <a:pt x="22115" y="413063"/>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3" name="Forme libre 21">
              <a:extLst>
                <a:ext uri="{FF2B5EF4-FFF2-40B4-BE49-F238E27FC236}">
                  <a16:creationId xmlns:a16="http://schemas.microsoft.com/office/drawing/2014/main" id="{5B9933AE-6940-9213-399D-6B632F6D8E23}"/>
                </a:ext>
              </a:extLst>
            </p:cNvPr>
            <p:cNvSpPr/>
            <p:nvPr/>
          </p:nvSpPr>
          <p:spPr>
            <a:xfrm>
              <a:off x="13256991" y="6992677"/>
              <a:ext cx="118853" cy="299920"/>
            </a:xfrm>
            <a:custGeom>
              <a:avLst/>
              <a:gdLst>
                <a:gd name="connsiteX0" fmla="*/ 114 w 118853"/>
                <a:gd name="connsiteY0" fmla="*/ 1127 h 299920"/>
                <a:gd name="connsiteX1" fmla="*/ 22230 w 118853"/>
                <a:gd name="connsiteY1" fmla="*/ 1127 h 299920"/>
                <a:gd name="connsiteX2" fmla="*/ 22230 w 118853"/>
                <a:gd name="connsiteY2" fmla="*/ 26972 h 299920"/>
                <a:gd name="connsiteX3" fmla="*/ 105304 w 118853"/>
                <a:gd name="connsiteY3" fmla="*/ 955 h 299920"/>
                <a:gd name="connsiteX4" fmla="*/ 111893 w 118853"/>
                <a:gd name="connsiteY4" fmla="*/ 19006 h 299920"/>
                <a:gd name="connsiteX5" fmla="*/ 51850 w 118853"/>
                <a:gd name="connsiteY5" fmla="*/ 29035 h 299920"/>
                <a:gd name="connsiteX6" fmla="*/ 22115 w 118853"/>
                <a:gd name="connsiteY6" fmla="*/ 69378 h 299920"/>
                <a:gd name="connsiteX7" fmla="*/ 22115 w 118853"/>
                <a:gd name="connsiteY7" fmla="*/ 299921 h 299920"/>
                <a:gd name="connsiteX8" fmla="*/ 0 w 118853"/>
                <a:gd name="connsiteY8" fmla="*/ 299921 h 299920"/>
                <a:gd name="connsiteX9" fmla="*/ 0 w 118853"/>
                <a:gd name="connsiteY9" fmla="*/ 1184 h 29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853" h="299920">
                  <a:moveTo>
                    <a:pt x="114" y="1127"/>
                  </a:moveTo>
                  <a:lnTo>
                    <a:pt x="22230" y="1127"/>
                  </a:lnTo>
                  <a:cubicBezTo>
                    <a:pt x="22230" y="1127"/>
                    <a:pt x="22230" y="26972"/>
                    <a:pt x="22230" y="26972"/>
                  </a:cubicBezTo>
                  <a:cubicBezTo>
                    <a:pt x="44860" y="3820"/>
                    <a:pt x="73335" y="-2713"/>
                    <a:pt x="105304" y="955"/>
                  </a:cubicBezTo>
                  <a:cubicBezTo>
                    <a:pt x="120487" y="2731"/>
                    <a:pt x="123237" y="15453"/>
                    <a:pt x="111893" y="19006"/>
                  </a:cubicBezTo>
                  <a:cubicBezTo>
                    <a:pt x="93674" y="24679"/>
                    <a:pt x="76715" y="15740"/>
                    <a:pt x="51850" y="29035"/>
                  </a:cubicBezTo>
                  <a:cubicBezTo>
                    <a:pt x="40219" y="35281"/>
                    <a:pt x="22115" y="56828"/>
                    <a:pt x="22115" y="69378"/>
                  </a:cubicBezTo>
                  <a:lnTo>
                    <a:pt x="22115" y="299921"/>
                  </a:lnTo>
                  <a:lnTo>
                    <a:pt x="0" y="299921"/>
                  </a:lnTo>
                  <a:lnTo>
                    <a:pt x="0" y="1184"/>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4" name="Forme libre 22">
              <a:extLst>
                <a:ext uri="{FF2B5EF4-FFF2-40B4-BE49-F238E27FC236}">
                  <a16:creationId xmlns:a16="http://schemas.microsoft.com/office/drawing/2014/main" id="{C0470A20-8E4B-9D40-B923-7B64CF38EB66}"/>
                </a:ext>
              </a:extLst>
            </p:cNvPr>
            <p:cNvSpPr/>
            <p:nvPr/>
          </p:nvSpPr>
          <p:spPr>
            <a:xfrm>
              <a:off x="11373143" y="6993151"/>
              <a:ext cx="114838" cy="299389"/>
            </a:xfrm>
            <a:custGeom>
              <a:avLst/>
              <a:gdLst>
                <a:gd name="connsiteX0" fmla="*/ 0 w 114838"/>
                <a:gd name="connsiteY0" fmla="*/ 652 h 299389"/>
                <a:gd name="connsiteX1" fmla="*/ 18448 w 114838"/>
                <a:gd name="connsiteY1" fmla="*/ 652 h 299389"/>
                <a:gd name="connsiteX2" fmla="*/ 18448 w 114838"/>
                <a:gd name="connsiteY2" fmla="*/ 30165 h 299389"/>
                <a:gd name="connsiteX3" fmla="*/ 65371 w 114838"/>
                <a:gd name="connsiteY3" fmla="*/ 1512 h 299389"/>
                <a:gd name="connsiteX4" fmla="*/ 114242 w 114838"/>
                <a:gd name="connsiteY4" fmla="*/ 6211 h 299389"/>
                <a:gd name="connsiteX5" fmla="*/ 69095 w 114838"/>
                <a:gd name="connsiteY5" fmla="*/ 19965 h 299389"/>
                <a:gd name="connsiteX6" fmla="*/ 18448 w 114838"/>
                <a:gd name="connsiteY6" fmla="*/ 72572 h 299389"/>
                <a:gd name="connsiteX7" fmla="*/ 18448 w 114838"/>
                <a:gd name="connsiteY7" fmla="*/ 299390 h 299389"/>
                <a:gd name="connsiteX8" fmla="*/ 0 w 114838"/>
                <a:gd name="connsiteY8" fmla="*/ 299390 h 299389"/>
                <a:gd name="connsiteX9" fmla="*/ 0 w 114838"/>
                <a:gd name="connsiteY9" fmla="*/ 652 h 2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38" h="299389">
                  <a:moveTo>
                    <a:pt x="0" y="652"/>
                  </a:moveTo>
                  <a:lnTo>
                    <a:pt x="18448" y="652"/>
                  </a:lnTo>
                  <a:cubicBezTo>
                    <a:pt x="18448" y="652"/>
                    <a:pt x="18448" y="30165"/>
                    <a:pt x="18448" y="30165"/>
                  </a:cubicBezTo>
                  <a:cubicBezTo>
                    <a:pt x="32657" y="18016"/>
                    <a:pt x="45777" y="4836"/>
                    <a:pt x="65371" y="1512"/>
                  </a:cubicBezTo>
                  <a:cubicBezTo>
                    <a:pt x="73507" y="137"/>
                    <a:pt x="111435" y="-2614"/>
                    <a:pt x="114242" y="6211"/>
                  </a:cubicBezTo>
                  <a:cubicBezTo>
                    <a:pt x="120143" y="25008"/>
                    <a:pt x="80611" y="18016"/>
                    <a:pt x="69095" y="19965"/>
                  </a:cubicBezTo>
                  <a:cubicBezTo>
                    <a:pt x="46866" y="23690"/>
                    <a:pt x="18448" y="49707"/>
                    <a:pt x="18448" y="72572"/>
                  </a:cubicBezTo>
                  <a:lnTo>
                    <a:pt x="18448" y="299390"/>
                  </a:lnTo>
                  <a:lnTo>
                    <a:pt x="0" y="299390"/>
                  </a:lnTo>
                  <a:lnTo>
                    <a:pt x="0" y="652"/>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5" name="Forme libre 23">
              <a:extLst>
                <a:ext uri="{FF2B5EF4-FFF2-40B4-BE49-F238E27FC236}">
                  <a16:creationId xmlns:a16="http://schemas.microsoft.com/office/drawing/2014/main" id="{19BA1E40-FA92-CE31-77C1-18F4F5FCD8B8}"/>
                </a:ext>
              </a:extLst>
            </p:cNvPr>
            <p:cNvSpPr/>
            <p:nvPr/>
          </p:nvSpPr>
          <p:spPr>
            <a:xfrm>
              <a:off x="13430359" y="7211395"/>
              <a:ext cx="25781" cy="81145"/>
            </a:xfrm>
            <a:custGeom>
              <a:avLst/>
              <a:gdLst>
                <a:gd name="connsiteX0" fmla="*/ 0 w 25781"/>
                <a:gd name="connsiteY0" fmla="*/ 0 h 81145"/>
                <a:gd name="connsiteX1" fmla="*/ 25782 w 25781"/>
                <a:gd name="connsiteY1" fmla="*/ 0 h 81145"/>
                <a:gd name="connsiteX2" fmla="*/ 25782 w 25781"/>
                <a:gd name="connsiteY2" fmla="*/ 81146 h 81145"/>
                <a:gd name="connsiteX3" fmla="*/ 0 w 25781"/>
                <a:gd name="connsiteY3" fmla="*/ 81146 h 81145"/>
              </a:gdLst>
              <a:ahLst/>
              <a:cxnLst>
                <a:cxn ang="0">
                  <a:pos x="connsiteX0" y="connsiteY0"/>
                </a:cxn>
                <a:cxn ang="0">
                  <a:pos x="connsiteX1" y="connsiteY1"/>
                </a:cxn>
                <a:cxn ang="0">
                  <a:pos x="connsiteX2" y="connsiteY2"/>
                </a:cxn>
                <a:cxn ang="0">
                  <a:pos x="connsiteX3" y="connsiteY3"/>
                </a:cxn>
              </a:cxnLst>
              <a:rect l="l" t="t" r="r" b="b"/>
              <a:pathLst>
                <a:path w="25781" h="81145">
                  <a:moveTo>
                    <a:pt x="0" y="0"/>
                  </a:moveTo>
                  <a:lnTo>
                    <a:pt x="25782" y="0"/>
                  </a:lnTo>
                  <a:lnTo>
                    <a:pt x="25782" y="81146"/>
                  </a:lnTo>
                  <a:lnTo>
                    <a:pt x="0" y="81146"/>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6" name="Forme libre 24">
              <a:extLst>
                <a:ext uri="{FF2B5EF4-FFF2-40B4-BE49-F238E27FC236}">
                  <a16:creationId xmlns:a16="http://schemas.microsoft.com/office/drawing/2014/main" id="{576F4F5C-00C5-982C-FB11-0A5C19F9C6E4}"/>
                </a:ext>
              </a:extLst>
            </p:cNvPr>
            <p:cNvSpPr/>
            <p:nvPr/>
          </p:nvSpPr>
          <p:spPr>
            <a:xfrm>
              <a:off x="12234701" y="6177551"/>
              <a:ext cx="579930" cy="637313"/>
            </a:xfrm>
            <a:custGeom>
              <a:avLst/>
              <a:gdLst>
                <a:gd name="connsiteX0" fmla="*/ 579931 w 579930"/>
                <a:gd name="connsiteY0" fmla="*/ 235340 h 637313"/>
                <a:gd name="connsiteX1" fmla="*/ 541258 w 579930"/>
                <a:gd name="connsiteY1" fmla="*/ 122790 h 637313"/>
                <a:gd name="connsiteX2" fmla="*/ 98671 w 579930"/>
                <a:gd name="connsiteY2" fmla="*/ 78493 h 637313"/>
                <a:gd name="connsiteX3" fmla="*/ 132645 w 579930"/>
                <a:gd name="connsiteY3" fmla="*/ 594248 h 637313"/>
                <a:gd name="connsiteX4" fmla="*/ 528253 w 579930"/>
                <a:gd name="connsiteY4" fmla="*/ 589434 h 637313"/>
                <a:gd name="connsiteX5" fmla="*/ 528253 w 579930"/>
                <a:gd name="connsiteY5" fmla="*/ 458490 h 637313"/>
                <a:gd name="connsiteX6" fmla="*/ 474913 w 579930"/>
                <a:gd name="connsiteY6" fmla="*/ 480725 h 637313"/>
                <a:gd name="connsiteX7" fmla="*/ 189079 w 579930"/>
                <a:gd name="connsiteY7" fmla="*/ 373677 h 637313"/>
                <a:gd name="connsiteX8" fmla="*/ 579874 w 579930"/>
                <a:gd name="connsiteY8" fmla="*/ 373677 h 637313"/>
                <a:gd name="connsiteX9" fmla="*/ 579874 w 579930"/>
                <a:gd name="connsiteY9" fmla="*/ 235340 h 637313"/>
                <a:gd name="connsiteX10" fmla="*/ 406677 w 579930"/>
                <a:gd name="connsiteY10" fmla="*/ 255626 h 637313"/>
                <a:gd name="connsiteX11" fmla="*/ 189136 w 579930"/>
                <a:gd name="connsiteY11" fmla="*/ 255626 h 637313"/>
                <a:gd name="connsiteX12" fmla="*/ 286649 w 579930"/>
                <a:gd name="connsiteY12" fmla="*/ 130011 h 637313"/>
                <a:gd name="connsiteX13" fmla="*/ 406677 w 579930"/>
                <a:gd name="connsiteY13" fmla="*/ 255626 h 63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9930" h="637313">
                  <a:moveTo>
                    <a:pt x="579931" y="235340"/>
                  </a:moveTo>
                  <a:cubicBezTo>
                    <a:pt x="579931" y="208864"/>
                    <a:pt x="555238" y="146859"/>
                    <a:pt x="541258" y="122790"/>
                  </a:cubicBezTo>
                  <a:cubicBezTo>
                    <a:pt x="452741" y="-30160"/>
                    <a:pt x="221564" y="-34687"/>
                    <a:pt x="98671" y="78493"/>
                  </a:cubicBezTo>
                  <a:cubicBezTo>
                    <a:pt x="-39405" y="205655"/>
                    <a:pt x="-36598" y="494077"/>
                    <a:pt x="132645" y="594248"/>
                  </a:cubicBezTo>
                  <a:cubicBezTo>
                    <a:pt x="239153" y="657285"/>
                    <a:pt x="421001" y="647199"/>
                    <a:pt x="528253" y="589434"/>
                  </a:cubicBezTo>
                  <a:lnTo>
                    <a:pt x="528253" y="458490"/>
                  </a:lnTo>
                  <a:cubicBezTo>
                    <a:pt x="509862" y="461527"/>
                    <a:pt x="493132" y="474020"/>
                    <a:pt x="474913" y="480725"/>
                  </a:cubicBezTo>
                  <a:cubicBezTo>
                    <a:pt x="369838" y="519291"/>
                    <a:pt x="195725" y="520667"/>
                    <a:pt x="189079" y="373677"/>
                  </a:cubicBezTo>
                  <a:lnTo>
                    <a:pt x="579874" y="373677"/>
                  </a:lnTo>
                  <a:lnTo>
                    <a:pt x="579874" y="235340"/>
                  </a:lnTo>
                  <a:close/>
                  <a:moveTo>
                    <a:pt x="406677" y="255626"/>
                  </a:moveTo>
                  <a:lnTo>
                    <a:pt x="189136" y="255626"/>
                  </a:lnTo>
                  <a:cubicBezTo>
                    <a:pt x="188792" y="204452"/>
                    <a:pt x="233366" y="135340"/>
                    <a:pt x="286649" y="130011"/>
                  </a:cubicBezTo>
                  <a:cubicBezTo>
                    <a:pt x="374192" y="121300"/>
                    <a:pt x="408740" y="174194"/>
                    <a:pt x="406677" y="255626"/>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7" name="Forme libre 25">
              <a:extLst>
                <a:ext uri="{FF2B5EF4-FFF2-40B4-BE49-F238E27FC236}">
                  <a16:creationId xmlns:a16="http://schemas.microsoft.com/office/drawing/2014/main" id="{84E731DE-20C4-F258-5EE9-864E1EFC6DB1}"/>
                </a:ext>
              </a:extLst>
            </p:cNvPr>
            <p:cNvSpPr/>
            <p:nvPr/>
          </p:nvSpPr>
          <p:spPr>
            <a:xfrm>
              <a:off x="11539593" y="6992342"/>
              <a:ext cx="213287" cy="300198"/>
            </a:xfrm>
            <a:custGeom>
              <a:avLst/>
              <a:gdLst>
                <a:gd name="connsiteX0" fmla="*/ 207730 w 213287"/>
                <a:gd name="connsiteY0" fmla="*/ 163752 h 300198"/>
                <a:gd name="connsiteX1" fmla="*/ 213287 w 213287"/>
                <a:gd name="connsiteY1" fmla="*/ 158194 h 300198"/>
                <a:gd name="connsiteX2" fmla="*/ 213287 w 213287"/>
                <a:gd name="connsiteY2" fmla="*/ 69656 h 300198"/>
                <a:gd name="connsiteX3" fmla="*/ 151583 w 213287"/>
                <a:gd name="connsiteY3" fmla="*/ 2321 h 300198"/>
                <a:gd name="connsiteX4" fmla="*/ 61175 w 213287"/>
                <a:gd name="connsiteY4" fmla="*/ 2321 h 300198"/>
                <a:gd name="connsiteX5" fmla="*/ 3137 w 213287"/>
                <a:gd name="connsiteY5" fmla="*/ 65988 h 300198"/>
                <a:gd name="connsiteX6" fmla="*/ 3481 w 213287"/>
                <a:gd name="connsiteY6" fmla="*/ 239053 h 300198"/>
                <a:gd name="connsiteX7" fmla="*/ 35106 w 213287"/>
                <a:gd name="connsiteY7" fmla="*/ 288565 h 300198"/>
                <a:gd name="connsiteX8" fmla="*/ 60315 w 213287"/>
                <a:gd name="connsiteY8" fmla="*/ 300198 h 300198"/>
                <a:gd name="connsiteX9" fmla="*/ 204120 w 213287"/>
                <a:gd name="connsiteY9" fmla="*/ 300198 h 300198"/>
                <a:gd name="connsiteX10" fmla="*/ 204120 w 213287"/>
                <a:gd name="connsiteY10" fmla="*/ 281746 h 300198"/>
                <a:gd name="connsiteX11" fmla="*/ 71373 w 213287"/>
                <a:gd name="connsiteY11" fmla="*/ 281746 h 300198"/>
                <a:gd name="connsiteX12" fmla="*/ 32643 w 213287"/>
                <a:gd name="connsiteY12" fmla="*/ 257792 h 300198"/>
                <a:gd name="connsiteX13" fmla="*/ 21585 w 213287"/>
                <a:gd name="connsiteY13" fmla="*/ 224554 h 300198"/>
                <a:gd name="connsiteX14" fmla="*/ 21585 w 213287"/>
                <a:gd name="connsiteY14" fmla="*/ 163695 h 300198"/>
                <a:gd name="connsiteX15" fmla="*/ 207787 w 213287"/>
                <a:gd name="connsiteY15" fmla="*/ 163695 h 300198"/>
                <a:gd name="connsiteX16" fmla="*/ 21585 w 213287"/>
                <a:gd name="connsiteY16" fmla="*/ 69713 h 300198"/>
                <a:gd name="connsiteX17" fmla="*/ 141442 w 213287"/>
                <a:gd name="connsiteY17" fmla="*/ 19914 h 300198"/>
                <a:gd name="connsiteX18" fmla="*/ 191230 w 213287"/>
                <a:gd name="connsiteY18" fmla="*/ 62320 h 300198"/>
                <a:gd name="connsiteX19" fmla="*/ 191230 w 213287"/>
                <a:gd name="connsiteY19" fmla="*/ 139798 h 300198"/>
                <a:gd name="connsiteX20" fmla="*/ 185672 w 213287"/>
                <a:gd name="connsiteY20" fmla="*/ 145357 h 300198"/>
                <a:gd name="connsiteX21" fmla="*/ 27143 w 213287"/>
                <a:gd name="connsiteY21" fmla="*/ 145357 h 300198"/>
                <a:gd name="connsiteX22" fmla="*/ 21585 w 213287"/>
                <a:gd name="connsiteY22" fmla="*/ 139798 h 300198"/>
                <a:gd name="connsiteX23" fmla="*/ 21585 w 213287"/>
                <a:gd name="connsiteY23" fmla="*/ 69713 h 3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87" h="300198">
                  <a:moveTo>
                    <a:pt x="207730" y="163752"/>
                  </a:moveTo>
                  <a:lnTo>
                    <a:pt x="213287" y="158194"/>
                  </a:lnTo>
                  <a:lnTo>
                    <a:pt x="213287" y="69656"/>
                  </a:lnTo>
                  <a:cubicBezTo>
                    <a:pt x="213287" y="39283"/>
                    <a:pt x="180917" y="7249"/>
                    <a:pt x="151583" y="2321"/>
                  </a:cubicBezTo>
                  <a:cubicBezTo>
                    <a:pt x="133134" y="-774"/>
                    <a:pt x="79623" y="-774"/>
                    <a:pt x="61175" y="2321"/>
                  </a:cubicBezTo>
                  <a:cubicBezTo>
                    <a:pt x="30695" y="7421"/>
                    <a:pt x="6574" y="35673"/>
                    <a:pt x="3137" y="65988"/>
                  </a:cubicBezTo>
                  <a:cubicBezTo>
                    <a:pt x="-874" y="101805"/>
                    <a:pt x="-1332" y="203924"/>
                    <a:pt x="3481" y="239053"/>
                  </a:cubicBezTo>
                  <a:cubicBezTo>
                    <a:pt x="6059" y="257792"/>
                    <a:pt x="19351" y="278365"/>
                    <a:pt x="35106" y="288565"/>
                  </a:cubicBezTo>
                  <a:cubicBezTo>
                    <a:pt x="38372" y="290686"/>
                    <a:pt x="58711" y="300198"/>
                    <a:pt x="60315" y="300198"/>
                  </a:cubicBezTo>
                  <a:lnTo>
                    <a:pt x="204120" y="300198"/>
                  </a:lnTo>
                  <a:cubicBezTo>
                    <a:pt x="211053" y="300198"/>
                    <a:pt x="211053" y="281746"/>
                    <a:pt x="204120" y="281746"/>
                  </a:cubicBezTo>
                  <a:lnTo>
                    <a:pt x="71373" y="281746"/>
                  </a:lnTo>
                  <a:cubicBezTo>
                    <a:pt x="60602" y="281746"/>
                    <a:pt x="38659" y="267305"/>
                    <a:pt x="32643" y="257792"/>
                  </a:cubicBezTo>
                  <a:cubicBezTo>
                    <a:pt x="29434" y="252692"/>
                    <a:pt x="21585" y="229081"/>
                    <a:pt x="21585" y="224554"/>
                  </a:cubicBezTo>
                  <a:lnTo>
                    <a:pt x="21585" y="163695"/>
                  </a:lnTo>
                  <a:lnTo>
                    <a:pt x="207787" y="163695"/>
                  </a:lnTo>
                  <a:close/>
                  <a:moveTo>
                    <a:pt x="21585" y="69713"/>
                  </a:moveTo>
                  <a:cubicBezTo>
                    <a:pt x="30236" y="13668"/>
                    <a:pt x="97728" y="15215"/>
                    <a:pt x="141442" y="19914"/>
                  </a:cubicBezTo>
                  <a:cubicBezTo>
                    <a:pt x="161208" y="22034"/>
                    <a:pt x="191230" y="41175"/>
                    <a:pt x="191230" y="62320"/>
                  </a:cubicBezTo>
                  <a:lnTo>
                    <a:pt x="191230" y="139798"/>
                  </a:lnTo>
                  <a:lnTo>
                    <a:pt x="185672" y="145357"/>
                  </a:lnTo>
                  <a:lnTo>
                    <a:pt x="27143" y="145357"/>
                  </a:lnTo>
                  <a:lnTo>
                    <a:pt x="21585" y="139798"/>
                  </a:lnTo>
                  <a:cubicBezTo>
                    <a:pt x="23934" y="118079"/>
                    <a:pt x="18377" y="90515"/>
                    <a:pt x="21585" y="69713"/>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8" name="Forme libre 26">
              <a:extLst>
                <a:ext uri="{FF2B5EF4-FFF2-40B4-BE49-F238E27FC236}">
                  <a16:creationId xmlns:a16="http://schemas.microsoft.com/office/drawing/2014/main" id="{A544109B-8A76-D9E2-69D7-24A761218DF9}"/>
                </a:ext>
              </a:extLst>
            </p:cNvPr>
            <p:cNvSpPr/>
            <p:nvPr/>
          </p:nvSpPr>
          <p:spPr>
            <a:xfrm>
              <a:off x="11996203" y="6879298"/>
              <a:ext cx="208493" cy="413242"/>
            </a:xfrm>
            <a:custGeom>
              <a:avLst/>
              <a:gdLst>
                <a:gd name="connsiteX0" fmla="*/ 206598 w 208493"/>
                <a:gd name="connsiteY0" fmla="*/ 193645 h 413242"/>
                <a:gd name="connsiteX1" fmla="*/ 79351 w 208493"/>
                <a:gd name="connsiteY1" fmla="*/ 107170 h 413242"/>
                <a:gd name="connsiteX2" fmla="*/ 22115 w 208493"/>
                <a:gd name="connsiteY2" fmla="*/ 132901 h 413242"/>
                <a:gd name="connsiteX3" fmla="*/ 22115 w 208493"/>
                <a:gd name="connsiteY3" fmla="*/ 9348 h 413242"/>
                <a:gd name="connsiteX4" fmla="*/ 9224 w 208493"/>
                <a:gd name="connsiteY4" fmla="*/ 8 h 413242"/>
                <a:gd name="connsiteX5" fmla="*/ 0 w 208493"/>
                <a:gd name="connsiteY5" fmla="*/ 5681 h 413242"/>
                <a:gd name="connsiteX6" fmla="*/ 0 w 208493"/>
                <a:gd name="connsiteY6" fmla="*/ 413242 h 413242"/>
                <a:gd name="connsiteX7" fmla="*/ 145638 w 208493"/>
                <a:gd name="connsiteY7" fmla="*/ 413242 h 413242"/>
                <a:gd name="connsiteX8" fmla="*/ 199265 w 208493"/>
                <a:gd name="connsiteY8" fmla="*/ 367340 h 413242"/>
                <a:gd name="connsiteX9" fmla="*/ 206598 w 208493"/>
                <a:gd name="connsiteY9" fmla="*/ 193645 h 413242"/>
                <a:gd name="connsiteX10" fmla="*/ 184082 w 208493"/>
                <a:gd name="connsiteY10" fmla="*/ 348486 h 413242"/>
                <a:gd name="connsiteX11" fmla="*/ 141914 w 208493"/>
                <a:gd name="connsiteY11" fmla="*/ 394790 h 413242"/>
                <a:gd name="connsiteX12" fmla="*/ 18391 w 208493"/>
                <a:gd name="connsiteY12" fmla="*/ 394790 h 413242"/>
                <a:gd name="connsiteX13" fmla="*/ 18391 w 208493"/>
                <a:gd name="connsiteY13" fmla="*/ 179032 h 413242"/>
                <a:gd name="connsiteX14" fmla="*/ 53225 w 208493"/>
                <a:gd name="connsiteY14" fmla="*/ 132729 h 413242"/>
                <a:gd name="connsiteX15" fmla="*/ 184311 w 208493"/>
                <a:gd name="connsiteY15" fmla="*/ 179032 h 413242"/>
                <a:gd name="connsiteX16" fmla="*/ 184082 w 208493"/>
                <a:gd name="connsiteY16" fmla="*/ 348486 h 41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8493" h="413242">
                  <a:moveTo>
                    <a:pt x="206598" y="193645"/>
                  </a:moveTo>
                  <a:cubicBezTo>
                    <a:pt x="200410" y="114792"/>
                    <a:pt x="150909" y="100408"/>
                    <a:pt x="79351" y="107170"/>
                  </a:cubicBezTo>
                  <a:cubicBezTo>
                    <a:pt x="55574" y="109405"/>
                    <a:pt x="39016" y="116167"/>
                    <a:pt x="22115" y="132901"/>
                  </a:cubicBezTo>
                  <a:lnTo>
                    <a:pt x="22115" y="9348"/>
                  </a:lnTo>
                  <a:cubicBezTo>
                    <a:pt x="22115" y="7687"/>
                    <a:pt x="13005" y="-279"/>
                    <a:pt x="9224" y="8"/>
                  </a:cubicBezTo>
                  <a:lnTo>
                    <a:pt x="0" y="5681"/>
                  </a:lnTo>
                  <a:lnTo>
                    <a:pt x="0" y="413242"/>
                  </a:lnTo>
                  <a:lnTo>
                    <a:pt x="145638" y="413242"/>
                  </a:lnTo>
                  <a:cubicBezTo>
                    <a:pt x="162998" y="413242"/>
                    <a:pt x="192962" y="383730"/>
                    <a:pt x="199265" y="367340"/>
                  </a:cubicBezTo>
                  <a:cubicBezTo>
                    <a:pt x="210666" y="337827"/>
                    <a:pt x="209348" y="229060"/>
                    <a:pt x="206598" y="193645"/>
                  </a:cubicBezTo>
                  <a:close/>
                  <a:moveTo>
                    <a:pt x="184082" y="348486"/>
                  </a:moveTo>
                  <a:cubicBezTo>
                    <a:pt x="181447" y="365392"/>
                    <a:pt x="160134" y="394790"/>
                    <a:pt x="141914" y="394790"/>
                  </a:cubicBezTo>
                  <a:lnTo>
                    <a:pt x="18391" y="394790"/>
                  </a:lnTo>
                  <a:lnTo>
                    <a:pt x="18391" y="179032"/>
                  </a:lnTo>
                  <a:cubicBezTo>
                    <a:pt x="18391" y="161382"/>
                    <a:pt x="36610" y="139090"/>
                    <a:pt x="53225" y="132729"/>
                  </a:cubicBezTo>
                  <a:cubicBezTo>
                    <a:pt x="98200" y="115537"/>
                    <a:pt x="177493" y="118402"/>
                    <a:pt x="184311" y="179032"/>
                  </a:cubicBezTo>
                  <a:cubicBezTo>
                    <a:pt x="187978" y="211639"/>
                    <a:pt x="188895" y="317484"/>
                    <a:pt x="184082" y="348486"/>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19" name="Forme libre 27">
              <a:extLst>
                <a:ext uri="{FF2B5EF4-FFF2-40B4-BE49-F238E27FC236}">
                  <a16:creationId xmlns:a16="http://schemas.microsoft.com/office/drawing/2014/main" id="{B6DEA74F-26F3-7FEF-E597-6DD819D1F068}"/>
                </a:ext>
              </a:extLst>
            </p:cNvPr>
            <p:cNvSpPr/>
            <p:nvPr/>
          </p:nvSpPr>
          <p:spPr>
            <a:xfrm>
              <a:off x="10680014" y="6991988"/>
              <a:ext cx="208547" cy="389147"/>
            </a:xfrm>
            <a:custGeom>
              <a:avLst/>
              <a:gdLst>
                <a:gd name="connsiteX0" fmla="*/ 206369 w 208547"/>
                <a:gd name="connsiteY0" fmla="*/ 81184 h 389147"/>
                <a:gd name="connsiteX1" fmla="*/ 134696 w 208547"/>
                <a:gd name="connsiteY1" fmla="*/ 1701 h 389147"/>
                <a:gd name="connsiteX2" fmla="*/ 22115 w 208547"/>
                <a:gd name="connsiteY2" fmla="*/ 23993 h 389147"/>
                <a:gd name="connsiteX3" fmla="*/ 20511 w 208547"/>
                <a:gd name="connsiteY3" fmla="*/ 5311 h 389147"/>
                <a:gd name="connsiteX4" fmla="*/ 0 w 208547"/>
                <a:gd name="connsiteY4" fmla="*/ 1872 h 389147"/>
                <a:gd name="connsiteX5" fmla="*/ 0 w 208547"/>
                <a:gd name="connsiteY5" fmla="*/ 389147 h 389147"/>
                <a:gd name="connsiteX6" fmla="*/ 22115 w 208547"/>
                <a:gd name="connsiteY6" fmla="*/ 383589 h 389147"/>
                <a:gd name="connsiteX7" fmla="*/ 22115 w 208547"/>
                <a:gd name="connsiteY7" fmla="*/ 282157 h 389147"/>
                <a:gd name="connsiteX8" fmla="*/ 64856 w 208547"/>
                <a:gd name="connsiteY8" fmla="*/ 300265 h 389147"/>
                <a:gd name="connsiteX9" fmla="*/ 200181 w 208547"/>
                <a:gd name="connsiteY9" fmla="*/ 251899 h 389147"/>
                <a:gd name="connsiteX10" fmla="*/ 206369 w 208547"/>
                <a:gd name="connsiteY10" fmla="*/ 81184 h 389147"/>
                <a:gd name="connsiteX11" fmla="*/ 184025 w 208547"/>
                <a:gd name="connsiteY11" fmla="*/ 232014 h 389147"/>
                <a:gd name="connsiteX12" fmla="*/ 127305 w 208547"/>
                <a:gd name="connsiteY12" fmla="*/ 282271 h 389147"/>
                <a:gd name="connsiteX13" fmla="*/ 23089 w 208547"/>
                <a:gd name="connsiteY13" fmla="*/ 246111 h 389147"/>
                <a:gd name="connsiteX14" fmla="*/ 18276 w 208547"/>
                <a:gd name="connsiteY14" fmla="*/ 88290 h 389147"/>
                <a:gd name="connsiteX15" fmla="*/ 69095 w 208547"/>
                <a:gd name="connsiteY15" fmla="*/ 21127 h 389147"/>
                <a:gd name="connsiteX16" fmla="*/ 182707 w 208547"/>
                <a:gd name="connsiteY16" fmla="*/ 64279 h 389147"/>
                <a:gd name="connsiteX17" fmla="*/ 184025 w 208547"/>
                <a:gd name="connsiteY17" fmla="*/ 232014 h 38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547" h="389147">
                  <a:moveTo>
                    <a:pt x="206369" y="81184"/>
                  </a:moveTo>
                  <a:cubicBezTo>
                    <a:pt x="202416" y="37975"/>
                    <a:pt x="180014" y="5712"/>
                    <a:pt x="134696" y="1701"/>
                  </a:cubicBezTo>
                  <a:cubicBezTo>
                    <a:pt x="98200" y="-1566"/>
                    <a:pt x="49616" y="-2827"/>
                    <a:pt x="22115" y="23993"/>
                  </a:cubicBezTo>
                  <a:lnTo>
                    <a:pt x="20511" y="5311"/>
                  </a:lnTo>
                  <a:lnTo>
                    <a:pt x="0" y="1872"/>
                  </a:lnTo>
                  <a:lnTo>
                    <a:pt x="0" y="389147"/>
                  </a:lnTo>
                  <a:lnTo>
                    <a:pt x="22115" y="383589"/>
                  </a:lnTo>
                  <a:lnTo>
                    <a:pt x="22115" y="282157"/>
                  </a:lnTo>
                  <a:cubicBezTo>
                    <a:pt x="37069" y="287200"/>
                    <a:pt x="48069" y="297973"/>
                    <a:pt x="64856" y="300265"/>
                  </a:cubicBezTo>
                  <a:cubicBezTo>
                    <a:pt x="112581" y="306741"/>
                    <a:pt x="181962" y="305881"/>
                    <a:pt x="200181" y="251899"/>
                  </a:cubicBezTo>
                  <a:cubicBezTo>
                    <a:pt x="210494" y="221412"/>
                    <a:pt x="209577" y="116427"/>
                    <a:pt x="206369" y="81184"/>
                  </a:cubicBezTo>
                  <a:close/>
                  <a:moveTo>
                    <a:pt x="184025" y="232014"/>
                  </a:moveTo>
                  <a:cubicBezTo>
                    <a:pt x="179499" y="265080"/>
                    <a:pt x="159045" y="279521"/>
                    <a:pt x="127305" y="282271"/>
                  </a:cubicBezTo>
                  <a:cubicBezTo>
                    <a:pt x="92127" y="285309"/>
                    <a:pt x="37412" y="285366"/>
                    <a:pt x="23089" y="246111"/>
                  </a:cubicBezTo>
                  <a:cubicBezTo>
                    <a:pt x="14380" y="222214"/>
                    <a:pt x="16214" y="118605"/>
                    <a:pt x="18276" y="88290"/>
                  </a:cubicBezTo>
                  <a:cubicBezTo>
                    <a:pt x="20683" y="53448"/>
                    <a:pt x="30652" y="27545"/>
                    <a:pt x="69095" y="21127"/>
                  </a:cubicBezTo>
                  <a:cubicBezTo>
                    <a:pt x="109716" y="14308"/>
                    <a:pt x="172566" y="14078"/>
                    <a:pt x="182707" y="64279"/>
                  </a:cubicBezTo>
                  <a:cubicBezTo>
                    <a:pt x="188207" y="91499"/>
                    <a:pt x="187978" y="203132"/>
                    <a:pt x="184025" y="232014"/>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0" name="Forme libre 28">
              <a:extLst>
                <a:ext uri="{FF2B5EF4-FFF2-40B4-BE49-F238E27FC236}">
                  <a16:creationId xmlns:a16="http://schemas.microsoft.com/office/drawing/2014/main" id="{A23E2A72-B0A3-9395-28CC-AF3083FDCC39}"/>
                </a:ext>
              </a:extLst>
            </p:cNvPr>
            <p:cNvSpPr/>
            <p:nvPr/>
          </p:nvSpPr>
          <p:spPr>
            <a:xfrm>
              <a:off x="12276953" y="6992342"/>
              <a:ext cx="213287" cy="300198"/>
            </a:xfrm>
            <a:custGeom>
              <a:avLst/>
              <a:gdLst>
                <a:gd name="connsiteX0" fmla="*/ 207730 w 213287"/>
                <a:gd name="connsiteY0" fmla="*/ 163752 h 300198"/>
                <a:gd name="connsiteX1" fmla="*/ 213287 w 213287"/>
                <a:gd name="connsiteY1" fmla="*/ 158194 h 300198"/>
                <a:gd name="connsiteX2" fmla="*/ 213287 w 213287"/>
                <a:gd name="connsiteY2" fmla="*/ 69656 h 300198"/>
                <a:gd name="connsiteX3" fmla="*/ 151583 w 213287"/>
                <a:gd name="connsiteY3" fmla="*/ 2321 h 300198"/>
                <a:gd name="connsiteX4" fmla="*/ 61175 w 213287"/>
                <a:gd name="connsiteY4" fmla="*/ 2321 h 300198"/>
                <a:gd name="connsiteX5" fmla="*/ 3137 w 213287"/>
                <a:gd name="connsiteY5" fmla="*/ 65988 h 300198"/>
                <a:gd name="connsiteX6" fmla="*/ 3481 w 213287"/>
                <a:gd name="connsiteY6" fmla="*/ 239053 h 300198"/>
                <a:gd name="connsiteX7" fmla="*/ 35106 w 213287"/>
                <a:gd name="connsiteY7" fmla="*/ 288565 h 300198"/>
                <a:gd name="connsiteX8" fmla="*/ 60315 w 213287"/>
                <a:gd name="connsiteY8" fmla="*/ 300198 h 300198"/>
                <a:gd name="connsiteX9" fmla="*/ 204121 w 213287"/>
                <a:gd name="connsiteY9" fmla="*/ 300198 h 300198"/>
                <a:gd name="connsiteX10" fmla="*/ 204121 w 213287"/>
                <a:gd name="connsiteY10" fmla="*/ 281746 h 300198"/>
                <a:gd name="connsiteX11" fmla="*/ 71373 w 213287"/>
                <a:gd name="connsiteY11" fmla="*/ 281746 h 300198"/>
                <a:gd name="connsiteX12" fmla="*/ 32643 w 213287"/>
                <a:gd name="connsiteY12" fmla="*/ 257792 h 300198"/>
                <a:gd name="connsiteX13" fmla="*/ 21585 w 213287"/>
                <a:gd name="connsiteY13" fmla="*/ 224554 h 300198"/>
                <a:gd name="connsiteX14" fmla="*/ 21585 w 213287"/>
                <a:gd name="connsiteY14" fmla="*/ 163695 h 300198"/>
                <a:gd name="connsiteX15" fmla="*/ 207787 w 213287"/>
                <a:gd name="connsiteY15" fmla="*/ 163695 h 300198"/>
                <a:gd name="connsiteX16" fmla="*/ 21585 w 213287"/>
                <a:gd name="connsiteY16" fmla="*/ 69713 h 300198"/>
                <a:gd name="connsiteX17" fmla="*/ 141442 w 213287"/>
                <a:gd name="connsiteY17" fmla="*/ 19914 h 300198"/>
                <a:gd name="connsiteX18" fmla="*/ 191230 w 213287"/>
                <a:gd name="connsiteY18" fmla="*/ 62320 h 300198"/>
                <a:gd name="connsiteX19" fmla="*/ 191230 w 213287"/>
                <a:gd name="connsiteY19" fmla="*/ 139798 h 300198"/>
                <a:gd name="connsiteX20" fmla="*/ 185672 w 213287"/>
                <a:gd name="connsiteY20" fmla="*/ 145357 h 300198"/>
                <a:gd name="connsiteX21" fmla="*/ 27143 w 213287"/>
                <a:gd name="connsiteY21" fmla="*/ 145357 h 300198"/>
                <a:gd name="connsiteX22" fmla="*/ 21585 w 213287"/>
                <a:gd name="connsiteY22" fmla="*/ 139798 h 300198"/>
                <a:gd name="connsiteX23" fmla="*/ 21585 w 213287"/>
                <a:gd name="connsiteY23" fmla="*/ 69713 h 300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87" h="300198">
                  <a:moveTo>
                    <a:pt x="207730" y="163752"/>
                  </a:moveTo>
                  <a:lnTo>
                    <a:pt x="213287" y="158194"/>
                  </a:lnTo>
                  <a:lnTo>
                    <a:pt x="213287" y="69656"/>
                  </a:lnTo>
                  <a:cubicBezTo>
                    <a:pt x="213287" y="39283"/>
                    <a:pt x="180917" y="7249"/>
                    <a:pt x="151583" y="2321"/>
                  </a:cubicBezTo>
                  <a:cubicBezTo>
                    <a:pt x="133135" y="-774"/>
                    <a:pt x="79623" y="-774"/>
                    <a:pt x="61175" y="2321"/>
                  </a:cubicBezTo>
                  <a:cubicBezTo>
                    <a:pt x="30695" y="7421"/>
                    <a:pt x="6575" y="35673"/>
                    <a:pt x="3137" y="65988"/>
                  </a:cubicBezTo>
                  <a:cubicBezTo>
                    <a:pt x="-874" y="101805"/>
                    <a:pt x="-1332" y="203924"/>
                    <a:pt x="3481" y="239053"/>
                  </a:cubicBezTo>
                  <a:cubicBezTo>
                    <a:pt x="6059" y="257792"/>
                    <a:pt x="19351" y="278365"/>
                    <a:pt x="35106" y="288565"/>
                  </a:cubicBezTo>
                  <a:cubicBezTo>
                    <a:pt x="38372" y="290686"/>
                    <a:pt x="58711" y="300198"/>
                    <a:pt x="60315" y="300198"/>
                  </a:cubicBezTo>
                  <a:lnTo>
                    <a:pt x="204121" y="300198"/>
                  </a:lnTo>
                  <a:cubicBezTo>
                    <a:pt x="211053" y="300198"/>
                    <a:pt x="211053" y="281746"/>
                    <a:pt x="204121" y="281746"/>
                  </a:cubicBezTo>
                  <a:lnTo>
                    <a:pt x="71373" y="281746"/>
                  </a:lnTo>
                  <a:cubicBezTo>
                    <a:pt x="60602" y="281746"/>
                    <a:pt x="38659" y="267305"/>
                    <a:pt x="32643" y="257792"/>
                  </a:cubicBezTo>
                  <a:cubicBezTo>
                    <a:pt x="29434" y="252692"/>
                    <a:pt x="21585" y="229081"/>
                    <a:pt x="21585" y="224554"/>
                  </a:cubicBezTo>
                  <a:lnTo>
                    <a:pt x="21585" y="163695"/>
                  </a:lnTo>
                  <a:lnTo>
                    <a:pt x="207787" y="163695"/>
                  </a:lnTo>
                  <a:close/>
                  <a:moveTo>
                    <a:pt x="21585" y="69713"/>
                  </a:moveTo>
                  <a:cubicBezTo>
                    <a:pt x="30237" y="13668"/>
                    <a:pt x="97728" y="15215"/>
                    <a:pt x="141442" y="19914"/>
                  </a:cubicBezTo>
                  <a:cubicBezTo>
                    <a:pt x="161208" y="22034"/>
                    <a:pt x="191230" y="41175"/>
                    <a:pt x="191230" y="62320"/>
                  </a:cubicBezTo>
                  <a:lnTo>
                    <a:pt x="191230" y="139798"/>
                  </a:lnTo>
                  <a:lnTo>
                    <a:pt x="185672" y="145357"/>
                  </a:lnTo>
                  <a:lnTo>
                    <a:pt x="27143" y="145357"/>
                  </a:lnTo>
                  <a:lnTo>
                    <a:pt x="21585" y="139798"/>
                  </a:lnTo>
                  <a:cubicBezTo>
                    <a:pt x="23934" y="118079"/>
                    <a:pt x="18377" y="90515"/>
                    <a:pt x="21585" y="69713"/>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1" name="Forme libre 29">
              <a:extLst>
                <a:ext uri="{FF2B5EF4-FFF2-40B4-BE49-F238E27FC236}">
                  <a16:creationId xmlns:a16="http://schemas.microsoft.com/office/drawing/2014/main" id="{E5D1A768-AB34-794A-A642-4A2D4CE1AB45}"/>
                </a:ext>
              </a:extLst>
            </p:cNvPr>
            <p:cNvSpPr/>
            <p:nvPr/>
          </p:nvSpPr>
          <p:spPr>
            <a:xfrm>
              <a:off x="11076028" y="6992401"/>
              <a:ext cx="214347" cy="301457"/>
            </a:xfrm>
            <a:custGeom>
              <a:avLst/>
              <a:gdLst>
                <a:gd name="connsiteX0" fmla="*/ 207566 w 214347"/>
                <a:gd name="connsiteY0" fmla="*/ 52233 h 301457"/>
                <a:gd name="connsiteX1" fmla="*/ 144085 w 214347"/>
                <a:gd name="connsiteY1" fmla="*/ 1402 h 301457"/>
                <a:gd name="connsiteX2" fmla="*/ 63818 w 214347"/>
                <a:gd name="connsiteY2" fmla="*/ 2319 h 301457"/>
                <a:gd name="connsiteX3" fmla="*/ 11338 w 214347"/>
                <a:gd name="connsiteY3" fmla="*/ 42032 h 301457"/>
                <a:gd name="connsiteX4" fmla="*/ 1999 w 214347"/>
                <a:gd name="connsiteY4" fmla="*/ 221056 h 301457"/>
                <a:gd name="connsiteX5" fmla="*/ 60953 w 214347"/>
                <a:gd name="connsiteY5" fmla="*/ 298534 h 301457"/>
                <a:gd name="connsiteX6" fmla="*/ 153424 w 214347"/>
                <a:gd name="connsiteY6" fmla="*/ 298534 h 301457"/>
                <a:gd name="connsiteX7" fmla="*/ 211290 w 214347"/>
                <a:gd name="connsiteY7" fmla="*/ 234695 h 301457"/>
                <a:gd name="connsiteX8" fmla="*/ 207509 w 214347"/>
                <a:gd name="connsiteY8" fmla="*/ 52290 h 301457"/>
                <a:gd name="connsiteX9" fmla="*/ 189863 w 214347"/>
                <a:gd name="connsiteY9" fmla="*/ 235268 h 301457"/>
                <a:gd name="connsiteX10" fmla="*/ 133142 w 214347"/>
                <a:gd name="connsiteY10" fmla="*/ 281801 h 301457"/>
                <a:gd name="connsiteX11" fmla="*/ 26807 w 214347"/>
                <a:gd name="connsiteY11" fmla="*/ 240426 h 301457"/>
                <a:gd name="connsiteX12" fmla="*/ 25145 w 214347"/>
                <a:gd name="connsiteY12" fmla="*/ 66788 h 301457"/>
                <a:gd name="connsiteX13" fmla="*/ 71209 w 214347"/>
                <a:gd name="connsiteY13" fmla="*/ 20657 h 301457"/>
                <a:gd name="connsiteX14" fmla="*/ 187685 w 214347"/>
                <a:gd name="connsiteY14" fmla="*/ 57276 h 301457"/>
                <a:gd name="connsiteX15" fmla="*/ 189863 w 214347"/>
                <a:gd name="connsiteY15" fmla="*/ 235211 h 30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4347" h="301457">
                  <a:moveTo>
                    <a:pt x="207566" y="52233"/>
                  </a:moveTo>
                  <a:cubicBezTo>
                    <a:pt x="198285" y="22720"/>
                    <a:pt x="174680" y="4669"/>
                    <a:pt x="144085" y="1402"/>
                  </a:cubicBezTo>
                  <a:cubicBezTo>
                    <a:pt x="125809" y="-546"/>
                    <a:pt x="81522" y="-661"/>
                    <a:pt x="63818" y="2319"/>
                  </a:cubicBezTo>
                  <a:cubicBezTo>
                    <a:pt x="42620" y="5872"/>
                    <a:pt x="20046" y="22319"/>
                    <a:pt x="11338" y="42032"/>
                  </a:cubicBezTo>
                  <a:cubicBezTo>
                    <a:pt x="-2183" y="72404"/>
                    <a:pt x="-1152" y="184209"/>
                    <a:pt x="1999" y="221056"/>
                  </a:cubicBezTo>
                  <a:cubicBezTo>
                    <a:pt x="5150" y="257675"/>
                    <a:pt x="22281" y="291256"/>
                    <a:pt x="60953" y="298534"/>
                  </a:cubicBezTo>
                  <a:cubicBezTo>
                    <a:pt x="81579" y="302431"/>
                    <a:pt x="132856" y="302431"/>
                    <a:pt x="153424" y="298534"/>
                  </a:cubicBezTo>
                  <a:cubicBezTo>
                    <a:pt x="185279" y="292517"/>
                    <a:pt x="206764" y="266214"/>
                    <a:pt x="211290" y="234695"/>
                  </a:cubicBezTo>
                  <a:cubicBezTo>
                    <a:pt x="215759" y="203750"/>
                    <a:pt x="215988" y="79167"/>
                    <a:pt x="207509" y="52290"/>
                  </a:cubicBezTo>
                  <a:close/>
                  <a:moveTo>
                    <a:pt x="189863" y="235268"/>
                  </a:moveTo>
                  <a:cubicBezTo>
                    <a:pt x="185508" y="265813"/>
                    <a:pt x="161502" y="279394"/>
                    <a:pt x="133142" y="281801"/>
                  </a:cubicBezTo>
                  <a:cubicBezTo>
                    <a:pt x="94183" y="285125"/>
                    <a:pt x="38036" y="287360"/>
                    <a:pt x="26807" y="240426"/>
                  </a:cubicBezTo>
                  <a:cubicBezTo>
                    <a:pt x="20848" y="215727"/>
                    <a:pt x="20677" y="93436"/>
                    <a:pt x="25145" y="66788"/>
                  </a:cubicBezTo>
                  <a:cubicBezTo>
                    <a:pt x="29328" y="41860"/>
                    <a:pt x="46286" y="24840"/>
                    <a:pt x="71209" y="20657"/>
                  </a:cubicBezTo>
                  <a:cubicBezTo>
                    <a:pt x="107876" y="14525"/>
                    <a:pt x="175081" y="13494"/>
                    <a:pt x="187685" y="57276"/>
                  </a:cubicBezTo>
                  <a:cubicBezTo>
                    <a:pt x="193529" y="77619"/>
                    <a:pt x="193357" y="210512"/>
                    <a:pt x="189863" y="235211"/>
                  </a:cubicBez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2" name="Forme libre 30">
              <a:extLst>
                <a:ext uri="{FF2B5EF4-FFF2-40B4-BE49-F238E27FC236}">
                  <a16:creationId xmlns:a16="http://schemas.microsoft.com/office/drawing/2014/main" id="{B7120A6E-18CF-7130-EE07-06DEF976ACDB}"/>
                </a:ext>
              </a:extLst>
            </p:cNvPr>
            <p:cNvSpPr/>
            <p:nvPr/>
          </p:nvSpPr>
          <p:spPr>
            <a:xfrm>
              <a:off x="12963098" y="6992026"/>
              <a:ext cx="212880" cy="300514"/>
            </a:xfrm>
            <a:custGeom>
              <a:avLst/>
              <a:gdLst>
                <a:gd name="connsiteX0" fmla="*/ 207323 w 212880"/>
                <a:gd name="connsiteY0" fmla="*/ 164068 h 300514"/>
                <a:gd name="connsiteX1" fmla="*/ 212881 w 212880"/>
                <a:gd name="connsiteY1" fmla="*/ 158510 h 300514"/>
                <a:gd name="connsiteX2" fmla="*/ 212881 w 212880"/>
                <a:gd name="connsiteY2" fmla="*/ 58912 h 300514"/>
                <a:gd name="connsiteX3" fmla="*/ 187156 w 212880"/>
                <a:gd name="connsiteY3" fmla="*/ 18282 h 300514"/>
                <a:gd name="connsiteX4" fmla="*/ 28684 w 212880"/>
                <a:gd name="connsiteY4" fmla="*/ 18511 h 300514"/>
                <a:gd name="connsiteX5" fmla="*/ 2788 w 212880"/>
                <a:gd name="connsiteY5" fmla="*/ 73754 h 300514"/>
                <a:gd name="connsiteX6" fmla="*/ 3704 w 212880"/>
                <a:gd name="connsiteY6" fmla="*/ 235014 h 300514"/>
                <a:gd name="connsiteX7" fmla="*/ 39971 w 212880"/>
                <a:gd name="connsiteY7" fmla="*/ 290944 h 300514"/>
                <a:gd name="connsiteX8" fmla="*/ 63575 w 212880"/>
                <a:gd name="connsiteY8" fmla="*/ 300514 h 300514"/>
                <a:gd name="connsiteX9" fmla="*/ 209214 w 212880"/>
                <a:gd name="connsiteY9" fmla="*/ 300514 h 300514"/>
                <a:gd name="connsiteX10" fmla="*/ 209214 w 212880"/>
                <a:gd name="connsiteY10" fmla="*/ 282062 h 300514"/>
                <a:gd name="connsiteX11" fmla="*/ 70966 w 212880"/>
                <a:gd name="connsiteY11" fmla="*/ 282062 h 300514"/>
                <a:gd name="connsiteX12" fmla="*/ 24903 w 212880"/>
                <a:gd name="connsiteY12" fmla="*/ 239655 h 300514"/>
                <a:gd name="connsiteX13" fmla="*/ 24903 w 212880"/>
                <a:gd name="connsiteY13" fmla="*/ 164068 h 300514"/>
                <a:gd name="connsiteX14" fmla="*/ 207380 w 212880"/>
                <a:gd name="connsiteY14" fmla="*/ 164068 h 300514"/>
                <a:gd name="connsiteX15" fmla="*/ 24845 w 212880"/>
                <a:gd name="connsiteY15" fmla="*/ 62637 h 300514"/>
                <a:gd name="connsiteX16" fmla="*/ 54351 w 212880"/>
                <a:gd name="connsiteY16" fmla="*/ 25731 h 300514"/>
                <a:gd name="connsiteX17" fmla="*/ 166244 w 212880"/>
                <a:gd name="connsiteY17" fmla="*/ 28138 h 300514"/>
                <a:gd name="connsiteX18" fmla="*/ 194433 w 212880"/>
                <a:gd name="connsiteY18" fmla="*/ 73697 h 300514"/>
                <a:gd name="connsiteX19" fmla="*/ 194433 w 212880"/>
                <a:gd name="connsiteY19" fmla="*/ 140114 h 300514"/>
                <a:gd name="connsiteX20" fmla="*/ 188875 w 212880"/>
                <a:gd name="connsiteY20" fmla="*/ 145673 h 300514"/>
                <a:gd name="connsiteX21" fmla="*/ 24788 w 212880"/>
                <a:gd name="connsiteY21" fmla="*/ 145673 h 300514"/>
                <a:gd name="connsiteX22" fmla="*/ 24788 w 212880"/>
                <a:gd name="connsiteY22" fmla="*/ 62694 h 300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880" h="300514">
                  <a:moveTo>
                    <a:pt x="207323" y="164068"/>
                  </a:moveTo>
                  <a:lnTo>
                    <a:pt x="212881" y="158510"/>
                  </a:lnTo>
                  <a:lnTo>
                    <a:pt x="212881" y="58912"/>
                  </a:lnTo>
                  <a:cubicBezTo>
                    <a:pt x="212881" y="49628"/>
                    <a:pt x="195234" y="24872"/>
                    <a:pt x="187156" y="18282"/>
                  </a:cubicBezTo>
                  <a:cubicBezTo>
                    <a:pt x="156848" y="-6360"/>
                    <a:pt x="58820" y="-5902"/>
                    <a:pt x="28684" y="18511"/>
                  </a:cubicBezTo>
                  <a:cubicBezTo>
                    <a:pt x="14819" y="29743"/>
                    <a:pt x="4564" y="56161"/>
                    <a:pt x="2788" y="73754"/>
                  </a:cubicBezTo>
                  <a:cubicBezTo>
                    <a:pt x="-822" y="110029"/>
                    <a:pt x="-1338" y="199827"/>
                    <a:pt x="3704" y="235014"/>
                  </a:cubicBezTo>
                  <a:cubicBezTo>
                    <a:pt x="6855" y="256904"/>
                    <a:pt x="20319" y="280400"/>
                    <a:pt x="39971" y="290944"/>
                  </a:cubicBezTo>
                  <a:cubicBezTo>
                    <a:pt x="43007" y="292549"/>
                    <a:pt x="62315" y="300514"/>
                    <a:pt x="63575" y="300514"/>
                  </a:cubicBezTo>
                  <a:lnTo>
                    <a:pt x="209214" y="300514"/>
                  </a:lnTo>
                  <a:lnTo>
                    <a:pt x="209214" y="282062"/>
                  </a:lnTo>
                  <a:lnTo>
                    <a:pt x="70966" y="282062"/>
                  </a:lnTo>
                  <a:cubicBezTo>
                    <a:pt x="56528" y="282062"/>
                    <a:pt x="24903" y="254841"/>
                    <a:pt x="24903" y="239655"/>
                  </a:cubicBezTo>
                  <a:lnTo>
                    <a:pt x="24903" y="164068"/>
                  </a:lnTo>
                  <a:lnTo>
                    <a:pt x="207380" y="164068"/>
                  </a:lnTo>
                  <a:close/>
                  <a:moveTo>
                    <a:pt x="24845" y="62637"/>
                  </a:moveTo>
                  <a:cubicBezTo>
                    <a:pt x="24845" y="51233"/>
                    <a:pt x="43122" y="30488"/>
                    <a:pt x="54351" y="25731"/>
                  </a:cubicBezTo>
                  <a:cubicBezTo>
                    <a:pt x="75664" y="16734"/>
                    <a:pt x="146192" y="16448"/>
                    <a:pt x="166244" y="28138"/>
                  </a:cubicBezTo>
                  <a:cubicBezTo>
                    <a:pt x="178963" y="35588"/>
                    <a:pt x="194433" y="59599"/>
                    <a:pt x="194433" y="73697"/>
                  </a:cubicBezTo>
                  <a:lnTo>
                    <a:pt x="194433" y="140114"/>
                  </a:lnTo>
                  <a:lnTo>
                    <a:pt x="188875" y="145673"/>
                  </a:lnTo>
                  <a:lnTo>
                    <a:pt x="24788" y="145673"/>
                  </a:lnTo>
                  <a:lnTo>
                    <a:pt x="24788" y="62694"/>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sp>
          <p:nvSpPr>
            <p:cNvPr id="23" name="Forme libre 31">
              <a:extLst>
                <a:ext uri="{FF2B5EF4-FFF2-40B4-BE49-F238E27FC236}">
                  <a16:creationId xmlns:a16="http://schemas.microsoft.com/office/drawing/2014/main" id="{04538BC3-2E58-F3D3-4FDD-4329E9DAFA89}"/>
                </a:ext>
              </a:extLst>
            </p:cNvPr>
            <p:cNvSpPr/>
            <p:nvPr/>
          </p:nvSpPr>
          <p:spPr>
            <a:xfrm>
              <a:off x="10153713" y="6992370"/>
              <a:ext cx="212965" cy="300170"/>
            </a:xfrm>
            <a:custGeom>
              <a:avLst/>
              <a:gdLst>
                <a:gd name="connsiteX0" fmla="*/ 207408 w 212965"/>
                <a:gd name="connsiteY0" fmla="*/ 163725 h 300170"/>
                <a:gd name="connsiteX1" fmla="*/ 212965 w 212965"/>
                <a:gd name="connsiteY1" fmla="*/ 158166 h 300170"/>
                <a:gd name="connsiteX2" fmla="*/ 212965 w 212965"/>
                <a:gd name="connsiteY2" fmla="*/ 65960 h 300170"/>
                <a:gd name="connsiteX3" fmla="*/ 173261 w 212965"/>
                <a:gd name="connsiteY3" fmla="*/ 9800 h 300170"/>
                <a:gd name="connsiteX4" fmla="*/ 57931 w 212965"/>
                <a:gd name="connsiteY4" fmla="*/ 3038 h 300170"/>
                <a:gd name="connsiteX5" fmla="*/ 2700 w 212965"/>
                <a:gd name="connsiteY5" fmla="*/ 73181 h 300170"/>
                <a:gd name="connsiteX6" fmla="*/ 3789 w 212965"/>
                <a:gd name="connsiteY6" fmla="*/ 238337 h 300170"/>
                <a:gd name="connsiteX7" fmla="*/ 39941 w 212965"/>
                <a:gd name="connsiteY7" fmla="*/ 290715 h 300170"/>
                <a:gd name="connsiteX8" fmla="*/ 59993 w 212965"/>
                <a:gd name="connsiteY8" fmla="*/ 300171 h 300170"/>
                <a:gd name="connsiteX9" fmla="*/ 203798 w 212965"/>
                <a:gd name="connsiteY9" fmla="*/ 300171 h 300170"/>
                <a:gd name="connsiteX10" fmla="*/ 203798 w 212965"/>
                <a:gd name="connsiteY10" fmla="*/ 281718 h 300170"/>
                <a:gd name="connsiteX11" fmla="*/ 71051 w 212965"/>
                <a:gd name="connsiteY11" fmla="*/ 281718 h 300170"/>
                <a:gd name="connsiteX12" fmla="*/ 24987 w 212965"/>
                <a:gd name="connsiteY12" fmla="*/ 242979 h 300170"/>
                <a:gd name="connsiteX13" fmla="*/ 24987 w 212965"/>
                <a:gd name="connsiteY13" fmla="*/ 163667 h 300170"/>
                <a:gd name="connsiteX14" fmla="*/ 207465 w 212965"/>
                <a:gd name="connsiteY14" fmla="*/ 163667 h 300170"/>
                <a:gd name="connsiteX15" fmla="*/ 21206 w 212965"/>
                <a:gd name="connsiteY15" fmla="*/ 139713 h 300170"/>
                <a:gd name="connsiteX16" fmla="*/ 21206 w 212965"/>
                <a:gd name="connsiteY16" fmla="*/ 73296 h 300170"/>
                <a:gd name="connsiteX17" fmla="*/ 49394 w 212965"/>
                <a:gd name="connsiteY17" fmla="*/ 27737 h 300170"/>
                <a:gd name="connsiteX18" fmla="*/ 155959 w 212965"/>
                <a:gd name="connsiteY18" fmla="*/ 23267 h 300170"/>
                <a:gd name="connsiteX19" fmla="*/ 190793 w 212965"/>
                <a:gd name="connsiteY19" fmla="*/ 62235 h 300170"/>
                <a:gd name="connsiteX20" fmla="*/ 190793 w 212965"/>
                <a:gd name="connsiteY20" fmla="*/ 145215 h 300170"/>
                <a:gd name="connsiteX21" fmla="*/ 26706 w 212965"/>
                <a:gd name="connsiteY21" fmla="*/ 145215 h 300170"/>
                <a:gd name="connsiteX22" fmla="*/ 21149 w 212965"/>
                <a:gd name="connsiteY22" fmla="*/ 139656 h 30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2965" h="300170">
                  <a:moveTo>
                    <a:pt x="207408" y="163725"/>
                  </a:moveTo>
                  <a:lnTo>
                    <a:pt x="212965" y="158166"/>
                  </a:lnTo>
                  <a:lnTo>
                    <a:pt x="212965" y="65960"/>
                  </a:lnTo>
                  <a:cubicBezTo>
                    <a:pt x="212965" y="47852"/>
                    <a:pt x="189991" y="17766"/>
                    <a:pt x="173261" y="9800"/>
                  </a:cubicBezTo>
                  <a:cubicBezTo>
                    <a:pt x="150229" y="-1145"/>
                    <a:pt x="83311" y="-2177"/>
                    <a:pt x="57931" y="3038"/>
                  </a:cubicBezTo>
                  <a:cubicBezTo>
                    <a:pt x="24472" y="9915"/>
                    <a:pt x="5508" y="40746"/>
                    <a:pt x="2700" y="73181"/>
                  </a:cubicBezTo>
                  <a:cubicBezTo>
                    <a:pt x="-623" y="111862"/>
                    <a:pt x="-1539" y="201146"/>
                    <a:pt x="3789" y="238337"/>
                  </a:cubicBezTo>
                  <a:cubicBezTo>
                    <a:pt x="7169" y="261833"/>
                    <a:pt x="19201" y="279368"/>
                    <a:pt x="39941" y="290715"/>
                  </a:cubicBezTo>
                  <a:cubicBezTo>
                    <a:pt x="43493" y="292664"/>
                    <a:pt x="58045" y="300171"/>
                    <a:pt x="59993" y="300171"/>
                  </a:cubicBezTo>
                  <a:lnTo>
                    <a:pt x="203798" y="300171"/>
                  </a:lnTo>
                  <a:cubicBezTo>
                    <a:pt x="210731" y="300171"/>
                    <a:pt x="210731" y="281718"/>
                    <a:pt x="203798" y="281718"/>
                  </a:cubicBezTo>
                  <a:lnTo>
                    <a:pt x="71051" y="281718"/>
                  </a:lnTo>
                  <a:cubicBezTo>
                    <a:pt x="56842" y="281718"/>
                    <a:pt x="24987" y="256732"/>
                    <a:pt x="24987" y="242979"/>
                  </a:cubicBezTo>
                  <a:lnTo>
                    <a:pt x="24987" y="163667"/>
                  </a:lnTo>
                  <a:lnTo>
                    <a:pt x="207465" y="163667"/>
                  </a:lnTo>
                  <a:close/>
                  <a:moveTo>
                    <a:pt x="21206" y="139713"/>
                  </a:moveTo>
                  <a:lnTo>
                    <a:pt x="21206" y="73296"/>
                  </a:lnTo>
                  <a:cubicBezTo>
                    <a:pt x="21206" y="59198"/>
                    <a:pt x="36675" y="35187"/>
                    <a:pt x="49394" y="27737"/>
                  </a:cubicBezTo>
                  <a:cubicBezTo>
                    <a:pt x="68702" y="16505"/>
                    <a:pt x="134760" y="16562"/>
                    <a:pt x="155959" y="23267"/>
                  </a:cubicBezTo>
                  <a:cubicBezTo>
                    <a:pt x="169824" y="27623"/>
                    <a:pt x="190793" y="48253"/>
                    <a:pt x="190793" y="62235"/>
                  </a:cubicBezTo>
                  <a:lnTo>
                    <a:pt x="190793" y="145215"/>
                  </a:lnTo>
                  <a:lnTo>
                    <a:pt x="26706" y="145215"/>
                  </a:lnTo>
                  <a:lnTo>
                    <a:pt x="21149" y="139656"/>
                  </a:lnTo>
                  <a:close/>
                </a:path>
              </a:pathLst>
            </a:custGeom>
            <a:solidFill>
              <a:srgbClr val="FFFFFF"/>
            </a:solidFill>
            <a:ln w="5724" cap="flat">
              <a:noFill/>
              <a:prstDash val="solid"/>
              <a:miter/>
            </a:ln>
          </p:spPr>
          <p:txBody>
            <a:bodyPr rtlCol="0" anchor="ctr"/>
            <a:lstStyle/>
            <a:p>
              <a:endParaRPr lang="fr-FR">
                <a:latin typeface="Calibri" panose="020F0502020204030204" pitchFamily="34" charset="0"/>
              </a:endParaRPr>
            </a:p>
          </p:txBody>
        </p:sp>
      </p:grpSp>
      <p:sp>
        <p:nvSpPr>
          <p:cNvPr id="24" name="Forme libre 5">
            <a:extLst>
              <a:ext uri="{FF2B5EF4-FFF2-40B4-BE49-F238E27FC236}">
                <a16:creationId xmlns:a16="http://schemas.microsoft.com/office/drawing/2014/main" id="{43C35B8D-C75C-9B0C-84DA-BD2B27E23B0E}"/>
              </a:ext>
            </a:extLst>
          </p:cNvPr>
          <p:cNvSpPr/>
          <p:nvPr/>
        </p:nvSpPr>
        <p:spPr>
          <a:xfrm>
            <a:off x="6608596" y="3863034"/>
            <a:ext cx="957292" cy="642406"/>
          </a:xfrm>
          <a:custGeom>
            <a:avLst/>
            <a:gdLst>
              <a:gd name="connsiteX0" fmla="*/ 422090 w 1427378"/>
              <a:gd name="connsiteY0" fmla="*/ 1452 h 957865"/>
              <a:gd name="connsiteX1" fmla="*/ 566393 w 1427378"/>
              <a:gd name="connsiteY1" fmla="*/ 1452 h 957865"/>
              <a:gd name="connsiteX2" fmla="*/ 566393 w 1427378"/>
              <a:gd name="connsiteY2" fmla="*/ 952481 h 957865"/>
              <a:gd name="connsiteX3" fmla="*/ 561011 w 1427378"/>
              <a:gd name="connsiteY3" fmla="*/ 957865 h 957865"/>
              <a:gd name="connsiteX4" fmla="*/ 443729 w 1427378"/>
              <a:gd name="connsiteY4" fmla="*/ 957865 h 957865"/>
              <a:gd name="connsiteX5" fmla="*/ 447318 w 1427378"/>
              <a:gd name="connsiteY5" fmla="*/ 127789 h 957865"/>
              <a:gd name="connsiteX6" fmla="*/ 365859 w 1427378"/>
              <a:gd name="connsiteY6" fmla="*/ 268200 h 957865"/>
              <a:gd name="connsiteX7" fmla="*/ 133483 w 1427378"/>
              <a:gd name="connsiteY7" fmla="*/ 593379 h 957865"/>
              <a:gd name="connsiteX8" fmla="*/ 371578 w 1427378"/>
              <a:gd name="connsiteY8" fmla="*/ 593379 h 957865"/>
              <a:gd name="connsiteX9" fmla="*/ 371578 w 1427378"/>
              <a:gd name="connsiteY9" fmla="*/ 698014 h 957865"/>
              <a:gd name="connsiteX10" fmla="*/ 0 w 1427378"/>
              <a:gd name="connsiteY10" fmla="*/ 698014 h 957865"/>
              <a:gd name="connsiteX11" fmla="*/ 0 w 1427378"/>
              <a:gd name="connsiteY11" fmla="*/ 609584 h 957865"/>
              <a:gd name="connsiteX12" fmla="*/ 953423 w 1427378"/>
              <a:gd name="connsiteY12" fmla="*/ 900 h 957865"/>
              <a:gd name="connsiteX13" fmla="*/ 1367854 w 1427378"/>
              <a:gd name="connsiteY13" fmla="*/ 208313 h 957865"/>
              <a:gd name="connsiteX14" fmla="*/ 1378674 w 1427378"/>
              <a:gd name="connsiteY14" fmla="*/ 696781 h 957865"/>
              <a:gd name="connsiteX15" fmla="*/ 694383 w 1427378"/>
              <a:gd name="connsiteY15" fmla="*/ 947043 h 957865"/>
              <a:gd name="connsiteX16" fmla="*/ 656541 w 1427378"/>
              <a:gd name="connsiteY16" fmla="*/ 941604 h 957865"/>
              <a:gd name="connsiteX17" fmla="*/ 656541 w 1427378"/>
              <a:gd name="connsiteY17" fmla="*/ 405640 h 957865"/>
              <a:gd name="connsiteX18" fmla="*/ 779205 w 1427378"/>
              <a:gd name="connsiteY18" fmla="*/ 405640 h 957865"/>
              <a:gd name="connsiteX19" fmla="*/ 779205 w 1427378"/>
              <a:gd name="connsiteY19" fmla="*/ 849585 h 957865"/>
              <a:gd name="connsiteX20" fmla="*/ 779260 w 1427378"/>
              <a:gd name="connsiteY20" fmla="*/ 849585 h 957865"/>
              <a:gd name="connsiteX21" fmla="*/ 860270 w 1427378"/>
              <a:gd name="connsiteY21" fmla="*/ 856931 h 957865"/>
              <a:gd name="connsiteX22" fmla="*/ 1294749 w 1427378"/>
              <a:gd name="connsiteY22" fmla="*/ 382538 h 957865"/>
              <a:gd name="connsiteX23" fmla="*/ 879218 w 1427378"/>
              <a:gd name="connsiteY23" fmla="*/ 98070 h 957865"/>
              <a:gd name="connsiteX24" fmla="*/ 798826 w 1427378"/>
              <a:gd name="connsiteY24" fmla="*/ 21583 h 957865"/>
              <a:gd name="connsiteX25" fmla="*/ 790024 w 1427378"/>
              <a:gd name="connsiteY25" fmla="*/ 5042 h 957865"/>
              <a:gd name="connsiteX26" fmla="*/ 953423 w 1427378"/>
              <a:gd name="connsiteY26" fmla="*/ 900 h 95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7378" h="957865">
                <a:moveTo>
                  <a:pt x="422090" y="1452"/>
                </a:moveTo>
                <a:lnTo>
                  <a:pt x="566393" y="1452"/>
                </a:lnTo>
                <a:lnTo>
                  <a:pt x="566393" y="952481"/>
                </a:lnTo>
                <a:lnTo>
                  <a:pt x="561011" y="957865"/>
                </a:lnTo>
                <a:lnTo>
                  <a:pt x="443729" y="957865"/>
                </a:lnTo>
                <a:lnTo>
                  <a:pt x="447318" y="127789"/>
                </a:lnTo>
                <a:lnTo>
                  <a:pt x="365859" y="268200"/>
                </a:lnTo>
                <a:lnTo>
                  <a:pt x="133483" y="593379"/>
                </a:lnTo>
                <a:lnTo>
                  <a:pt x="371578" y="593379"/>
                </a:lnTo>
                <a:lnTo>
                  <a:pt x="371578" y="698014"/>
                </a:lnTo>
                <a:lnTo>
                  <a:pt x="0" y="698014"/>
                </a:lnTo>
                <a:lnTo>
                  <a:pt x="0" y="609584"/>
                </a:lnTo>
                <a:close/>
                <a:moveTo>
                  <a:pt x="953423" y="900"/>
                </a:moveTo>
                <a:cubicBezTo>
                  <a:pt x="1118403" y="7664"/>
                  <a:pt x="1280229" y="54556"/>
                  <a:pt x="1367854" y="208313"/>
                </a:cubicBezTo>
                <a:cubicBezTo>
                  <a:pt x="1446733" y="346762"/>
                  <a:pt x="1443986" y="553230"/>
                  <a:pt x="1378674" y="696781"/>
                </a:cubicBezTo>
                <a:cubicBezTo>
                  <a:pt x="1256908" y="964595"/>
                  <a:pt x="949016" y="969474"/>
                  <a:pt x="694383" y="947043"/>
                </a:cubicBezTo>
                <a:cubicBezTo>
                  <a:pt x="681713" y="945922"/>
                  <a:pt x="665567" y="951362"/>
                  <a:pt x="656541" y="941604"/>
                </a:cubicBezTo>
                <a:lnTo>
                  <a:pt x="656541" y="405640"/>
                </a:lnTo>
                <a:lnTo>
                  <a:pt x="779205" y="405640"/>
                </a:lnTo>
                <a:lnTo>
                  <a:pt x="779205" y="849585"/>
                </a:lnTo>
                <a:lnTo>
                  <a:pt x="779260" y="849585"/>
                </a:lnTo>
                <a:lnTo>
                  <a:pt x="860270" y="856931"/>
                </a:lnTo>
                <a:cubicBezTo>
                  <a:pt x="1161771" y="879136"/>
                  <a:pt x="1336740" y="679846"/>
                  <a:pt x="1294749" y="382538"/>
                </a:cubicBezTo>
                <a:cubicBezTo>
                  <a:pt x="1264139" y="165640"/>
                  <a:pt x="1080929" y="86911"/>
                  <a:pt x="879218" y="98070"/>
                </a:cubicBezTo>
                <a:cubicBezTo>
                  <a:pt x="873893" y="96556"/>
                  <a:pt x="804881" y="29715"/>
                  <a:pt x="798826" y="21583"/>
                </a:cubicBezTo>
                <a:cubicBezTo>
                  <a:pt x="795126" y="16649"/>
                  <a:pt x="789296" y="11827"/>
                  <a:pt x="790024" y="5042"/>
                </a:cubicBezTo>
                <a:cubicBezTo>
                  <a:pt x="843086" y="850"/>
                  <a:pt x="898430" y="-1355"/>
                  <a:pt x="953423" y="900"/>
                </a:cubicBezTo>
                <a:close/>
              </a:path>
            </a:pathLst>
          </a:custGeom>
          <a:gradFill>
            <a:gsLst>
              <a:gs pos="82000">
                <a:srgbClr val="85B916"/>
              </a:gs>
              <a:gs pos="18000">
                <a:srgbClr val="73BE57"/>
              </a:gs>
            </a:gsLst>
            <a:lin ang="2700000" scaled="0"/>
          </a:gradFill>
          <a:ln w="5724" cap="flat">
            <a:noFill/>
            <a:prstDash val="solid"/>
            <a:miter/>
          </a:ln>
        </p:spPr>
        <p:txBody>
          <a:bodyPr wrap="square" rtlCol="0" anchor="ctr">
            <a:noAutofit/>
          </a:bodyPr>
          <a:lstStyle/>
          <a:p>
            <a:endParaRPr lang="fr-FR">
              <a:latin typeface="Calibri" panose="020F0502020204030204" pitchFamily="34" charset="0"/>
            </a:endParaRPr>
          </a:p>
        </p:txBody>
      </p:sp>
    </p:spTree>
    <p:extLst>
      <p:ext uri="{BB962C8B-B14F-4D97-AF65-F5344CB8AC3E}">
        <p14:creationId xmlns:p14="http://schemas.microsoft.com/office/powerpoint/2010/main" val="1429802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27A5-5081-2046-9FEA-DD1CA9FFA639}"/>
              </a:ext>
            </a:extLst>
          </p:cNvPr>
          <p:cNvSpPr txBox="1">
            <a:spLocks/>
          </p:cNvSpPr>
          <p:nvPr/>
        </p:nvSpPr>
        <p:spPr>
          <a:xfrm>
            <a:off x="509587" y="115976"/>
            <a:ext cx="7486548"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Rajdhani" panose="02000000000000000000" pitchFamily="2" charset="0"/>
                <a:cs typeface="Rajdhani" panose="02000000000000000000" pitchFamily="2"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en-US" b="1" dirty="0">
                <a:ea typeface="Calibri Light" panose="020F0302020204030204" pitchFamily="34" charset="0"/>
              </a:rPr>
              <a:t>Disease modeling </a:t>
            </a:r>
            <a:r>
              <a:rPr lang="en-US" dirty="0">
                <a:latin typeface="Rajdhani Light" panose="02000000000000000000" pitchFamily="2" charset="0"/>
                <a:ea typeface="Calibri Light" panose="020F0302020204030204" pitchFamily="34" charset="0"/>
                <a:cs typeface="Rajdhani Light" panose="02000000000000000000" pitchFamily="2" charset="0"/>
              </a:rPr>
              <a:t>– Emery Dreifuss Muscular Dystrophy leading to DCM  </a:t>
            </a:r>
          </a:p>
        </p:txBody>
      </p:sp>
      <p:sp>
        <p:nvSpPr>
          <p:cNvPr id="24" name="TextBox 23">
            <a:extLst>
              <a:ext uri="{FF2B5EF4-FFF2-40B4-BE49-F238E27FC236}">
                <a16:creationId xmlns:a16="http://schemas.microsoft.com/office/drawing/2014/main" id="{E6329819-56F3-5B52-9AFF-5D71C2A20637}"/>
              </a:ext>
            </a:extLst>
          </p:cNvPr>
          <p:cNvSpPr txBox="1"/>
          <p:nvPr/>
        </p:nvSpPr>
        <p:spPr>
          <a:xfrm>
            <a:off x="509587" y="758071"/>
            <a:ext cx="5054425" cy="954107"/>
          </a:xfrm>
          <a:prstGeom prst="rect">
            <a:avLst/>
          </a:prstGeom>
          <a:noFill/>
        </p:spPr>
        <p:txBody>
          <a:bodyPr wrap="square">
            <a:spAutoFit/>
          </a:bodyPr>
          <a:lstStyle/>
          <a:p>
            <a:pPr marL="171450" indent="-171450" rtl="0">
              <a:spcBef>
                <a:spcPts val="0"/>
              </a:spcBef>
              <a:spcAft>
                <a:spcPts val="0"/>
              </a:spcAft>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Emery Dreifuss Muscular Dystrophy </a:t>
            </a:r>
          </a:p>
          <a:p>
            <a:pPr marL="171450" indent="-171450" rtl="0">
              <a:spcBef>
                <a:spcPts val="0"/>
              </a:spcBef>
              <a:spcAft>
                <a:spcPts val="0"/>
              </a:spcAft>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LMNA p.H222P mutant and a CRISPR/Cas9 corrected isogenic control </a:t>
            </a:r>
            <a:r>
              <a:rPr lang="en-US" dirty="0" err="1">
                <a:latin typeface="Calibri Light" panose="020F0302020204030204" pitchFamily="34" charset="0"/>
                <a:ea typeface="Calibri Light" panose="020F0302020204030204" pitchFamily="34" charset="0"/>
                <a:cs typeface="Calibri Light" panose="020F0302020204030204" pitchFamily="34" charset="0"/>
              </a:rPr>
              <a:t>hiPSCs</a:t>
            </a:r>
            <a:r>
              <a:rPr lang="en-US" dirty="0">
                <a:latin typeface="Calibri Light" panose="020F0302020204030204" pitchFamily="34" charset="0"/>
                <a:ea typeface="Calibri Light" panose="020F0302020204030204" pitchFamily="34" charset="0"/>
                <a:cs typeface="Calibri Light" panose="020F0302020204030204" pitchFamily="34" charset="0"/>
              </a:rPr>
              <a:t> clones were differentiated into cardiomyocytes (</a:t>
            </a:r>
            <a:r>
              <a:rPr lang="en-US" dirty="0" err="1">
                <a:latin typeface="Calibri Light" panose="020F0302020204030204" pitchFamily="34" charset="0"/>
                <a:ea typeface="Calibri Light" panose="020F0302020204030204" pitchFamily="34" charset="0"/>
                <a:cs typeface="Calibri Light" panose="020F0302020204030204" pitchFamily="34" charset="0"/>
              </a:rPr>
              <a:t>hiPSC</a:t>
            </a:r>
            <a:r>
              <a:rPr lang="en-US" dirty="0">
                <a:latin typeface="Calibri Light" panose="020F0302020204030204" pitchFamily="34" charset="0"/>
                <a:ea typeface="Calibri Light" panose="020F0302020204030204" pitchFamily="34" charset="0"/>
                <a:cs typeface="Calibri Light" panose="020F0302020204030204" pitchFamily="34" charset="0"/>
              </a:rPr>
              <a:t>-CMs).</a:t>
            </a:r>
            <a:endParaRPr lang="en-US" sz="1200"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89ACE3E8-9FEF-5FA7-3C89-88E6ABA762AB}"/>
              </a:ext>
            </a:extLst>
          </p:cNvPr>
          <p:cNvPicPr>
            <a:picLocks noChangeAspect="1"/>
          </p:cNvPicPr>
          <p:nvPr/>
        </p:nvPicPr>
        <p:blipFill>
          <a:blip r:embed="rId2"/>
          <a:srcRect l="9251" b="46752"/>
          <a:stretch/>
        </p:blipFill>
        <p:spPr>
          <a:xfrm>
            <a:off x="719134" y="1870284"/>
            <a:ext cx="3593559" cy="1944141"/>
          </a:xfrm>
          <a:prstGeom prst="rect">
            <a:avLst/>
          </a:prstGeom>
        </p:spPr>
      </p:pic>
      <p:pic>
        <p:nvPicPr>
          <p:cNvPr id="7" name="Picture 6">
            <a:extLst>
              <a:ext uri="{FF2B5EF4-FFF2-40B4-BE49-F238E27FC236}">
                <a16:creationId xmlns:a16="http://schemas.microsoft.com/office/drawing/2014/main" id="{A3324765-861D-B1B1-6C4A-B339F5342F41}"/>
              </a:ext>
            </a:extLst>
          </p:cNvPr>
          <p:cNvPicPr>
            <a:picLocks noChangeAspect="1"/>
          </p:cNvPicPr>
          <p:nvPr/>
        </p:nvPicPr>
        <p:blipFill>
          <a:blip r:embed="rId3"/>
          <a:srcRect l="53384" t="20879" b="21413"/>
          <a:stretch/>
        </p:blipFill>
        <p:spPr>
          <a:xfrm>
            <a:off x="5612640" y="3328138"/>
            <a:ext cx="2724393" cy="1790134"/>
          </a:xfrm>
          <a:prstGeom prst="rect">
            <a:avLst/>
          </a:prstGeom>
        </p:spPr>
      </p:pic>
      <p:grpSp>
        <p:nvGrpSpPr>
          <p:cNvPr id="9" name="Group 8">
            <a:extLst>
              <a:ext uri="{FF2B5EF4-FFF2-40B4-BE49-F238E27FC236}">
                <a16:creationId xmlns:a16="http://schemas.microsoft.com/office/drawing/2014/main" id="{B4A5964D-3276-B52D-B36E-F544791625F6}"/>
              </a:ext>
            </a:extLst>
          </p:cNvPr>
          <p:cNvGrpSpPr/>
          <p:nvPr/>
        </p:nvGrpSpPr>
        <p:grpSpPr>
          <a:xfrm>
            <a:off x="5477101" y="758071"/>
            <a:ext cx="2793783" cy="2570066"/>
            <a:chOff x="5350213" y="618679"/>
            <a:chExt cx="2793783" cy="2570066"/>
          </a:xfrm>
        </p:grpSpPr>
        <p:pic>
          <p:nvPicPr>
            <p:cNvPr id="6" name="Picture 5">
              <a:extLst>
                <a:ext uri="{FF2B5EF4-FFF2-40B4-BE49-F238E27FC236}">
                  <a16:creationId xmlns:a16="http://schemas.microsoft.com/office/drawing/2014/main" id="{8AD09011-04DC-1364-A29E-30B8F9E9EF69}"/>
                </a:ext>
              </a:extLst>
            </p:cNvPr>
            <p:cNvPicPr>
              <a:picLocks noChangeAspect="1"/>
            </p:cNvPicPr>
            <p:nvPr/>
          </p:nvPicPr>
          <p:blipFill>
            <a:blip r:embed="rId3"/>
            <a:srcRect t="3884" r="45872"/>
            <a:stretch/>
          </p:blipFill>
          <p:spPr>
            <a:xfrm>
              <a:off x="5451380" y="650932"/>
              <a:ext cx="2692616" cy="2537813"/>
            </a:xfrm>
            <a:prstGeom prst="rect">
              <a:avLst/>
            </a:prstGeom>
          </p:spPr>
        </p:pic>
        <p:sp>
          <p:nvSpPr>
            <p:cNvPr id="8" name="Rectangle 7">
              <a:extLst>
                <a:ext uri="{FF2B5EF4-FFF2-40B4-BE49-F238E27FC236}">
                  <a16:creationId xmlns:a16="http://schemas.microsoft.com/office/drawing/2014/main" id="{F154DD24-5919-B4CB-5786-591F32FC8922}"/>
                </a:ext>
              </a:extLst>
            </p:cNvPr>
            <p:cNvSpPr/>
            <p:nvPr/>
          </p:nvSpPr>
          <p:spPr>
            <a:xfrm>
              <a:off x="5350213" y="618679"/>
              <a:ext cx="373542" cy="1176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grpSp>
      <p:sp>
        <p:nvSpPr>
          <p:cNvPr id="5" name="ZoneTexte 4">
            <a:extLst>
              <a:ext uri="{FF2B5EF4-FFF2-40B4-BE49-F238E27FC236}">
                <a16:creationId xmlns:a16="http://schemas.microsoft.com/office/drawing/2014/main" id="{2FBFC285-AEA0-BDC5-516E-2031CBF6CE32}"/>
              </a:ext>
            </a:extLst>
          </p:cNvPr>
          <p:cNvSpPr txBox="1"/>
          <p:nvPr/>
        </p:nvSpPr>
        <p:spPr>
          <a:xfrm>
            <a:off x="609447" y="4565859"/>
            <a:ext cx="5054425" cy="461665"/>
          </a:xfrm>
          <a:prstGeom prst="rect">
            <a:avLst/>
          </a:prstGeom>
          <a:noFill/>
        </p:spPr>
        <p:txBody>
          <a:bodyPr wrap="square">
            <a:spAutoFit/>
          </a:bodyPr>
          <a:lstStyle/>
          <a:p>
            <a:r>
              <a:rPr lang="en-US" sz="600" dirty="0">
                <a:latin typeface="Calibri Light" panose="020F0302020204030204" pitchFamily="34" charset="0"/>
                <a:ea typeface="Calibri Light" panose="020F0302020204030204" pitchFamily="34" charset="0"/>
                <a:cs typeface="Calibri Light" panose="020F0302020204030204" pitchFamily="34" charset="0"/>
              </a:rPr>
              <a:t>The p.H222P </a:t>
            </a:r>
            <a:r>
              <a:rPr lang="en-US" sz="600" dirty="0" err="1">
                <a:latin typeface="Calibri Light" panose="020F0302020204030204" pitchFamily="34" charset="0"/>
                <a:ea typeface="Calibri Light" panose="020F0302020204030204" pitchFamily="34" charset="0"/>
                <a:cs typeface="Calibri Light" panose="020F0302020204030204" pitchFamily="34" charset="0"/>
              </a:rPr>
              <a:t>lamin</a:t>
            </a:r>
            <a:r>
              <a:rPr lang="en-US" sz="600" dirty="0">
                <a:latin typeface="Calibri Light" panose="020F0302020204030204" pitchFamily="34" charset="0"/>
                <a:ea typeface="Calibri Light" panose="020F0302020204030204" pitchFamily="34" charset="0"/>
                <a:cs typeface="Calibri Light" panose="020F0302020204030204" pitchFamily="34" charset="0"/>
              </a:rPr>
              <a:t> A/C mutation induces heart failure via impaired mitochondrial calcium uptake in human cardiac laminopathy</a:t>
            </a:r>
            <a:br>
              <a:rPr lang="en-US" sz="600" dirty="0">
                <a:latin typeface="Calibri Light" panose="020F0302020204030204" pitchFamily="34" charset="0"/>
                <a:ea typeface="Calibri Light" panose="020F0302020204030204" pitchFamily="34" charset="0"/>
                <a:cs typeface="Calibri Light" panose="020F0302020204030204" pitchFamily="34" charset="0"/>
              </a:rPr>
            </a:br>
            <a:r>
              <a:rPr lang="en-US" sz="600" dirty="0">
                <a:latin typeface="Calibri Light" panose="020F0302020204030204" pitchFamily="34" charset="0"/>
                <a:ea typeface="Calibri Light" panose="020F0302020204030204" pitchFamily="34" charset="0"/>
                <a:cs typeface="Calibri Light" panose="020F0302020204030204" pitchFamily="34" charset="0"/>
              </a:rPr>
              <a:t>Magali </a:t>
            </a:r>
            <a:r>
              <a:rPr lang="en-US" sz="600" dirty="0" err="1">
                <a:latin typeface="Calibri Light" panose="020F0302020204030204" pitchFamily="34" charset="0"/>
                <a:ea typeface="Calibri Light" panose="020F0302020204030204" pitchFamily="34" charset="0"/>
                <a:cs typeface="Calibri Light" panose="020F0302020204030204" pitchFamily="34" charset="0"/>
              </a:rPr>
              <a:t>Seguret</a:t>
            </a:r>
            <a:r>
              <a:rPr lang="en-US" sz="600" dirty="0">
                <a:latin typeface="Calibri Light" panose="020F0302020204030204" pitchFamily="34" charset="0"/>
                <a:ea typeface="Calibri Light" panose="020F0302020204030204" pitchFamily="34" charset="0"/>
                <a:cs typeface="Calibri Light" panose="020F0302020204030204" pitchFamily="34" charset="0"/>
              </a:rPr>
              <a:t>, Charlène Jouve, Andrea Ruiz-Velasco, Lucille Deshayes, Zoheir Guesmia, Céline Pereira, Karim Wahbi, Jérémy </a:t>
            </a:r>
            <a:r>
              <a:rPr lang="en-US" sz="600" dirty="0" err="1">
                <a:latin typeface="Calibri Light" panose="020F0302020204030204" pitchFamily="34" charset="0"/>
                <a:ea typeface="Calibri Light" panose="020F0302020204030204" pitchFamily="34" charset="0"/>
                <a:cs typeface="Calibri Light" panose="020F0302020204030204" pitchFamily="34" charset="0"/>
              </a:rPr>
              <a:t>Fauconnier</a:t>
            </a:r>
            <a:r>
              <a:rPr lang="en-US" sz="600" dirty="0">
                <a:latin typeface="Calibri Light" panose="020F0302020204030204" pitchFamily="34" charset="0"/>
                <a:ea typeface="Calibri Light" panose="020F0302020204030204" pitchFamily="34" charset="0"/>
                <a:cs typeface="Calibri Light" panose="020F0302020204030204" pitchFamily="34" charset="0"/>
              </a:rPr>
              <a:t>, Gisèle Bonne, Antoine </a:t>
            </a:r>
            <a:r>
              <a:rPr lang="en-US" sz="600" dirty="0" err="1">
                <a:latin typeface="Calibri Light" panose="020F0302020204030204" pitchFamily="34" charset="0"/>
                <a:ea typeface="Calibri Light" panose="020F0302020204030204" pitchFamily="34" charset="0"/>
                <a:cs typeface="Calibri Light" panose="020F0302020204030204" pitchFamily="34" charset="0"/>
              </a:rPr>
              <a:t>Muchir</a:t>
            </a:r>
            <a:r>
              <a:rPr lang="en-US" sz="600" dirty="0">
                <a:latin typeface="Calibri Light" panose="020F0302020204030204" pitchFamily="34" charset="0"/>
                <a:ea typeface="Calibri Light" panose="020F0302020204030204" pitchFamily="34" charset="0"/>
                <a:cs typeface="Calibri Light" panose="020F0302020204030204" pitchFamily="34" charset="0"/>
              </a:rPr>
              <a:t>, Jean-Sébastien Hulot</a:t>
            </a:r>
            <a:br>
              <a:rPr lang="en-US" sz="600" dirty="0">
                <a:latin typeface="Calibri Light" panose="020F0302020204030204" pitchFamily="34" charset="0"/>
                <a:ea typeface="Calibri Light" panose="020F0302020204030204" pitchFamily="34" charset="0"/>
                <a:cs typeface="Calibri Light" panose="020F0302020204030204" pitchFamily="34" charset="0"/>
              </a:rPr>
            </a:br>
            <a:r>
              <a:rPr lang="en-US" sz="600" dirty="0" err="1">
                <a:latin typeface="Calibri Light" panose="020F0302020204030204" pitchFamily="34" charset="0"/>
                <a:ea typeface="Calibri Light" panose="020F0302020204030204" pitchFamily="34" charset="0"/>
                <a:cs typeface="Calibri Light" panose="020F0302020204030204" pitchFamily="34" charset="0"/>
              </a:rPr>
              <a:t>bioRxiv</a:t>
            </a:r>
            <a:r>
              <a:rPr lang="en-US" sz="600" dirty="0">
                <a:latin typeface="Calibri Light" panose="020F0302020204030204" pitchFamily="34" charset="0"/>
                <a:ea typeface="Calibri Light" panose="020F0302020204030204" pitchFamily="34" charset="0"/>
                <a:cs typeface="Calibri Light" panose="020F0302020204030204" pitchFamily="34" charset="0"/>
              </a:rPr>
              <a:t> 2024.08.21.609073; </a:t>
            </a:r>
            <a:r>
              <a:rPr lang="en-US" sz="600" dirty="0" err="1">
                <a:latin typeface="Calibri Light" panose="020F0302020204030204" pitchFamily="34" charset="0"/>
                <a:ea typeface="Calibri Light" panose="020F0302020204030204" pitchFamily="34" charset="0"/>
                <a:cs typeface="Calibri Light" panose="020F0302020204030204" pitchFamily="34" charset="0"/>
              </a:rPr>
              <a:t>doi</a:t>
            </a:r>
            <a:r>
              <a:rPr lang="en-US" sz="600" dirty="0">
                <a:latin typeface="Calibri Light" panose="020F0302020204030204" pitchFamily="34" charset="0"/>
                <a:ea typeface="Calibri Light" panose="020F0302020204030204" pitchFamily="34" charset="0"/>
                <a:cs typeface="Calibri Light" panose="020F0302020204030204" pitchFamily="34" charset="0"/>
              </a:rPr>
              <a:t>: </a:t>
            </a:r>
            <a:r>
              <a:rPr lang="en-US" sz="600" dirty="0">
                <a:latin typeface="Calibri Light" panose="020F0302020204030204" pitchFamily="34" charset="0"/>
                <a:ea typeface="Calibri Light" panose="020F0302020204030204" pitchFamily="34" charset="0"/>
                <a:cs typeface="Calibri Light" panose="020F0302020204030204" pitchFamily="34" charset="0"/>
                <a:hlinkClick r:id="rId4"/>
              </a:rPr>
              <a:t>https://doi.org/10.1101/2024.08.21.609073</a:t>
            </a:r>
            <a:endParaRPr lang="fr-FR" sz="6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90684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green cell&#10;&#10;Description automatically generated">
            <a:extLst>
              <a:ext uri="{FF2B5EF4-FFF2-40B4-BE49-F238E27FC236}">
                <a16:creationId xmlns:a16="http://schemas.microsoft.com/office/drawing/2014/main" id="{85B43469-E754-482C-2345-FDE7FBAF9AF8}"/>
              </a:ext>
            </a:extLst>
          </p:cNvPr>
          <p:cNvPicPr>
            <a:picLocks noChangeAspect="1"/>
          </p:cNvPicPr>
          <p:nvPr/>
        </p:nvPicPr>
        <p:blipFill rotWithShape="1">
          <a:blip r:embed="rId3"/>
          <a:srcRect t="27564" b="12565"/>
          <a:stretch/>
        </p:blipFill>
        <p:spPr>
          <a:xfrm>
            <a:off x="-188899" y="-363914"/>
            <a:ext cx="9467324" cy="5668251"/>
          </a:xfrm>
          <a:prstGeom prst="rect">
            <a:avLst/>
          </a:prstGeom>
        </p:spPr>
      </p:pic>
      <p:sp>
        <p:nvSpPr>
          <p:cNvPr id="5" name="Rectangle 4">
            <a:extLst>
              <a:ext uri="{FF2B5EF4-FFF2-40B4-BE49-F238E27FC236}">
                <a16:creationId xmlns:a16="http://schemas.microsoft.com/office/drawing/2014/main" id="{51B9B12D-ECBF-A0BC-BB96-E9968A0C6DE0}"/>
              </a:ext>
            </a:extLst>
          </p:cNvPr>
          <p:cNvSpPr/>
          <p:nvPr/>
        </p:nvSpPr>
        <p:spPr>
          <a:xfrm rot="18748142">
            <a:off x="7461468" y="-2246373"/>
            <a:ext cx="2687629" cy="468917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6" name="Image 17" descr="Une image contenant Graphique, symbole, Police, logo&#10;&#10;Description générée automatiquement">
            <a:extLst>
              <a:ext uri="{FF2B5EF4-FFF2-40B4-BE49-F238E27FC236}">
                <a16:creationId xmlns:a16="http://schemas.microsoft.com/office/drawing/2014/main" id="{144F251A-157E-B130-D32E-39BECCEC2355}"/>
              </a:ext>
            </a:extLst>
          </p:cNvPr>
          <p:cNvPicPr>
            <a:picLocks noChangeAspect="1"/>
          </p:cNvPicPr>
          <p:nvPr/>
        </p:nvPicPr>
        <p:blipFill>
          <a:blip r:embed="rId4"/>
          <a:stretch>
            <a:fillRect/>
          </a:stretch>
        </p:blipFill>
        <p:spPr>
          <a:xfrm>
            <a:off x="7781769" y="98213"/>
            <a:ext cx="1362231" cy="688956"/>
          </a:xfrm>
          <a:prstGeom prst="rect">
            <a:avLst/>
          </a:prstGeom>
        </p:spPr>
      </p:pic>
      <p:sp>
        <p:nvSpPr>
          <p:cNvPr id="4" name="Title 1">
            <a:extLst>
              <a:ext uri="{FF2B5EF4-FFF2-40B4-BE49-F238E27FC236}">
                <a16:creationId xmlns:a16="http://schemas.microsoft.com/office/drawing/2014/main" id="{36F05653-CF6C-B8A5-BC54-CD71171E1C24}"/>
              </a:ext>
            </a:extLst>
          </p:cNvPr>
          <p:cNvSpPr txBox="1">
            <a:spLocks/>
          </p:cNvSpPr>
          <p:nvPr/>
        </p:nvSpPr>
        <p:spPr>
          <a:xfrm>
            <a:off x="299411" y="2666230"/>
            <a:ext cx="2714246"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b="1" dirty="0">
                <a:solidFill>
                  <a:schemeClr val="bg1"/>
                </a:solidFill>
                <a:latin typeface="Rajdhani" panose="02000000000000000000" pitchFamily="2" charset="0"/>
                <a:ea typeface="Calibri Light" panose="020F0302020204030204" pitchFamily="34" charset="0"/>
                <a:cs typeface="Rajdhani" panose="02000000000000000000" pitchFamily="2" charset="0"/>
              </a:rPr>
              <a:t>What does 4Dcell offer? </a:t>
            </a:r>
            <a:endParaRPr lang="en-US" b="1" dirty="0">
              <a:solidFill>
                <a:schemeClr val="bg1"/>
              </a:solidFill>
              <a:latin typeface="Rajdhani" panose="02000000000000000000" pitchFamily="2" charset="0"/>
              <a:ea typeface="Calibri Light" panose="020F0302020204030204" pitchFamily="34" charset="0"/>
              <a:cs typeface="Rajdhani" panose="02000000000000000000" pitchFamily="2" charset="0"/>
            </a:endParaRPr>
          </a:p>
        </p:txBody>
      </p:sp>
      <p:sp>
        <p:nvSpPr>
          <p:cNvPr id="7" name="TextBox 15">
            <a:extLst>
              <a:ext uri="{FF2B5EF4-FFF2-40B4-BE49-F238E27FC236}">
                <a16:creationId xmlns:a16="http://schemas.microsoft.com/office/drawing/2014/main" id="{418BC0BC-378E-4559-580D-1E5D71EFE25F}"/>
              </a:ext>
            </a:extLst>
          </p:cNvPr>
          <p:cNvSpPr txBox="1"/>
          <p:nvPr/>
        </p:nvSpPr>
        <p:spPr>
          <a:xfrm>
            <a:off x="299410" y="3262946"/>
            <a:ext cx="5234213" cy="880369"/>
          </a:xfrm>
          <a:prstGeom prst="rect">
            <a:avLst/>
          </a:prstGeom>
          <a:noFill/>
        </p:spPr>
        <p:txBody>
          <a:bodyPr wrap="square">
            <a:spAutoFit/>
          </a:bodyPr>
          <a:lstStyle/>
          <a:p>
            <a:pPr marL="285750" indent="-285750">
              <a:lnSpc>
                <a:spcPct val="150000"/>
              </a:lnSpc>
              <a:buClr>
                <a:srgbClr val="95C11F"/>
              </a:buClr>
              <a:buFont typeface="Arial" panose="020B0604020202020204" pitchFamily="34" charset="0"/>
              <a:buChar char="•"/>
            </a:pPr>
            <a:r>
              <a:rPr lang="en-US" sz="1800" dirty="0">
                <a:solidFill>
                  <a:schemeClr val="bg1"/>
                </a:solidFill>
                <a:latin typeface="Rajdhani Light" panose="02000000000000000000" pitchFamily="2" charset="0"/>
                <a:ea typeface="Calibri Light" panose="020F0302020204030204" pitchFamily="34" charset="0"/>
                <a:cs typeface="Rajdhani Light" panose="02000000000000000000" pitchFamily="2" charset="0"/>
              </a:rPr>
              <a:t>Ready to use consumables,  protocols &amp; software </a:t>
            </a:r>
          </a:p>
          <a:p>
            <a:pPr marL="285750" indent="-285750">
              <a:lnSpc>
                <a:spcPct val="150000"/>
              </a:lnSpc>
              <a:buClr>
                <a:srgbClr val="95C11F"/>
              </a:buClr>
              <a:buFont typeface="Arial" panose="020B0604020202020204" pitchFamily="34" charset="0"/>
              <a:buChar char="•"/>
            </a:pPr>
            <a:r>
              <a:rPr lang="en-US" sz="1800" dirty="0">
                <a:solidFill>
                  <a:schemeClr val="bg1"/>
                </a:solidFill>
                <a:latin typeface="Rajdhani Light" panose="02000000000000000000" pitchFamily="2" charset="0"/>
                <a:ea typeface="Calibri Light" panose="020F0302020204030204" pitchFamily="34" charset="0"/>
                <a:cs typeface="Rajdhani Light" panose="02000000000000000000" pitchFamily="2" charset="0"/>
              </a:rPr>
              <a:t>In house fee for services </a:t>
            </a:r>
          </a:p>
        </p:txBody>
      </p:sp>
    </p:spTree>
    <p:extLst>
      <p:ext uri="{BB962C8B-B14F-4D97-AF65-F5344CB8AC3E}">
        <p14:creationId xmlns:p14="http://schemas.microsoft.com/office/powerpoint/2010/main" val="1372580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34EFB-F752-7FC3-8DDC-2AE7C29EE3F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74E9C7B-7E06-1A7F-3C72-D76B8FE206B4}"/>
              </a:ext>
            </a:extLst>
          </p:cNvPr>
          <p:cNvSpPr txBox="1">
            <a:spLocks/>
          </p:cNvSpPr>
          <p:nvPr/>
        </p:nvSpPr>
        <p:spPr>
          <a:xfrm>
            <a:off x="451170" y="156224"/>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Versatile hydrogel-based technology </a:t>
            </a:r>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to form organoids and microtissues </a:t>
            </a:r>
          </a:p>
        </p:txBody>
      </p:sp>
      <p:pic>
        <p:nvPicPr>
          <p:cNvPr id="2" name="SmartHeart Principle">
            <a:hlinkClick r:id="" action="ppaction://media"/>
            <a:extLst>
              <a:ext uri="{FF2B5EF4-FFF2-40B4-BE49-F238E27FC236}">
                <a16:creationId xmlns:a16="http://schemas.microsoft.com/office/drawing/2014/main" id="{75A65E93-DD02-ABB6-35AC-FB82B850F92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25263" y="1101385"/>
            <a:ext cx="6164686" cy="34676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916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mute="1">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A1A8-0CE7-7AF5-B0E1-072E418B3AC8}"/>
            </a:ext>
          </a:extLst>
        </p:cNvPr>
        <p:cNvGrpSpPr/>
        <p:nvPr/>
      </p:nvGrpSpPr>
      <p:grpSpPr>
        <a:xfrm>
          <a:off x="0" y="0"/>
          <a:ext cx="0" cy="0"/>
          <a:chOff x="0" y="0"/>
          <a:chExt cx="0" cy="0"/>
        </a:xfrm>
      </p:grpSpPr>
      <p:pic>
        <p:nvPicPr>
          <p:cNvPr id="82" name="Picture 81" descr="A close up of a circle&#10;&#10;Description automatically generated">
            <a:extLst>
              <a:ext uri="{FF2B5EF4-FFF2-40B4-BE49-F238E27FC236}">
                <a16:creationId xmlns:a16="http://schemas.microsoft.com/office/drawing/2014/main" id="{D756D06A-5060-D1E9-D04E-03FFFD039578}"/>
              </a:ext>
            </a:extLst>
          </p:cNvPr>
          <p:cNvPicPr>
            <a:picLocks noChangeAspect="1"/>
          </p:cNvPicPr>
          <p:nvPr/>
        </p:nvPicPr>
        <p:blipFill rotWithShape="1">
          <a:blip r:embed="rId8"/>
          <a:srcRect t="33208" b="19247"/>
          <a:stretch/>
        </p:blipFill>
        <p:spPr>
          <a:xfrm>
            <a:off x="2194069" y="1559028"/>
            <a:ext cx="4606061" cy="3096460"/>
          </a:xfrm>
          <a:prstGeom prst="rect">
            <a:avLst/>
          </a:prstGeom>
        </p:spPr>
      </p:pic>
      <p:sp>
        <p:nvSpPr>
          <p:cNvPr id="2" name="Title 1">
            <a:extLst>
              <a:ext uri="{FF2B5EF4-FFF2-40B4-BE49-F238E27FC236}">
                <a16:creationId xmlns:a16="http://schemas.microsoft.com/office/drawing/2014/main" id="{75550860-6BE0-496D-9774-D165D539CA09}"/>
              </a:ext>
            </a:extLst>
          </p:cNvPr>
          <p:cNvSpPr txBox="1">
            <a:spLocks/>
          </p:cNvSpPr>
          <p:nvPr/>
        </p:nvSpPr>
        <p:spPr>
          <a:xfrm>
            <a:off x="462844" y="144551"/>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The </a:t>
            </a:r>
            <a:r>
              <a:rPr lang="en-US" sz="2000" b="1" dirty="0" err="1">
                <a:solidFill>
                  <a:schemeClr val="tx1"/>
                </a:solidFill>
                <a:latin typeface="Rajdhani" panose="02000000000000000000" pitchFamily="2" charset="0"/>
                <a:ea typeface="Calibri Light" panose="020F0302020204030204" pitchFamily="34" charset="0"/>
                <a:cs typeface="Rajdhani" panose="02000000000000000000" pitchFamily="2" charset="0"/>
              </a:rPr>
              <a:t>SmartHeart</a:t>
            </a:r>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 Platform </a:t>
            </a:r>
            <a:r>
              <a:rPr lang="fr-FR" sz="2000" dirty="0">
                <a:latin typeface="Rajdhani Light" panose="02000000000000000000" pitchFamily="2" charset="0"/>
                <a:ea typeface="Calibri Light" panose="020F0302020204030204" pitchFamily="34" charset="0"/>
                <a:cs typeface="Rajdhani Light" panose="02000000000000000000" pitchFamily="2" charset="0"/>
              </a:rPr>
              <a:t>[</a:t>
            </a:r>
            <a:r>
              <a:rPr lang="fr-FR" sz="2000" dirty="0" err="1">
                <a:latin typeface="Rajdhani Light" panose="02000000000000000000" pitchFamily="2" charset="0"/>
                <a:ea typeface="Calibri Light" panose="020F0302020204030204" pitchFamily="34" charset="0"/>
                <a:cs typeface="Rajdhani Light" panose="02000000000000000000" pitchFamily="2" charset="0"/>
              </a:rPr>
              <a:t>Engineered</a:t>
            </a:r>
            <a:r>
              <a:rPr lang="fr-FR" sz="2000" dirty="0">
                <a:latin typeface="Rajdhani Light" panose="02000000000000000000" pitchFamily="2" charset="0"/>
                <a:ea typeface="Calibri Light" panose="020F0302020204030204" pitchFamily="34" charset="0"/>
                <a:cs typeface="Rajdhani Light" panose="02000000000000000000" pitchFamily="2" charset="0"/>
              </a:rPr>
              <a:t> plate + Protocol + Software]</a:t>
            </a:r>
            <a:endParaRPr lang="en-US"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endParaRPr>
          </a:p>
        </p:txBody>
      </p:sp>
      <p:grpSp>
        <p:nvGrpSpPr>
          <p:cNvPr id="42" name="Group 41">
            <a:extLst>
              <a:ext uri="{FF2B5EF4-FFF2-40B4-BE49-F238E27FC236}">
                <a16:creationId xmlns:a16="http://schemas.microsoft.com/office/drawing/2014/main" id="{868C0B07-154C-0C5C-8B5A-4B5E67D408E0}"/>
              </a:ext>
            </a:extLst>
          </p:cNvPr>
          <p:cNvGrpSpPr/>
          <p:nvPr/>
        </p:nvGrpSpPr>
        <p:grpSpPr>
          <a:xfrm>
            <a:off x="481098" y="2031513"/>
            <a:ext cx="3003208" cy="1120662"/>
            <a:chOff x="440711" y="1553677"/>
            <a:chExt cx="3003208" cy="1062990"/>
          </a:xfrm>
        </p:grpSpPr>
        <p:sp>
          <p:nvSpPr>
            <p:cNvPr id="7" name="TextBox 6">
              <a:extLst>
                <a:ext uri="{FF2B5EF4-FFF2-40B4-BE49-F238E27FC236}">
                  <a16:creationId xmlns:a16="http://schemas.microsoft.com/office/drawing/2014/main" id="{FF957E16-1599-3628-4312-7FF3E14CC575}"/>
                </a:ext>
              </a:extLst>
            </p:cNvPr>
            <p:cNvSpPr txBox="1"/>
            <p:nvPr/>
          </p:nvSpPr>
          <p:spPr>
            <a:xfrm>
              <a:off x="440711" y="1553677"/>
              <a:ext cx="2453699" cy="700651"/>
            </a:xfrm>
            <a:prstGeom prst="rect">
              <a:avLst/>
            </a:prstGeom>
            <a:noFill/>
          </p:spPr>
          <p:txBody>
            <a:bodyPr wrap="square" rtlCol="0">
              <a:spAutoFit/>
            </a:bodyPr>
            <a:lstStyle/>
            <a:p>
              <a:r>
                <a:rPr lang="en-US" sz="1050" dirty="0">
                  <a:latin typeface="Calibri Light" panose="020F0302020204030204" pitchFamily="34" charset="0"/>
                  <a:ea typeface="Calibri Light" panose="020F0302020204030204" pitchFamily="34" charset="0"/>
                  <a:cs typeface="Calibri Light" panose="020F0302020204030204" pitchFamily="34" charset="0"/>
                </a:rPr>
                <a:t>Ring shaped cavities made of non-adhesive biocompatible hydrogel (polyethylene glycol-based hydrogel)</a:t>
              </a:r>
            </a:p>
            <a:p>
              <a:r>
                <a:rPr lang="en-US" sz="1050" dirty="0">
                  <a:latin typeface="Calibri Light" panose="020F0302020204030204" pitchFamily="34" charset="0"/>
                  <a:ea typeface="Calibri Light" panose="020F0302020204030204" pitchFamily="34" charset="0"/>
                  <a:cs typeface="Calibri Light" panose="020F0302020204030204" pitchFamily="34" charset="0"/>
                </a:rPr>
                <a:t> </a:t>
              </a:r>
            </a:p>
          </p:txBody>
        </p:sp>
        <p:grpSp>
          <p:nvGrpSpPr>
            <p:cNvPr id="23" name="Group 22">
              <a:extLst>
                <a:ext uri="{FF2B5EF4-FFF2-40B4-BE49-F238E27FC236}">
                  <a16:creationId xmlns:a16="http://schemas.microsoft.com/office/drawing/2014/main" id="{41314812-238F-95D3-D381-36E74E8E6AE6}"/>
                </a:ext>
              </a:extLst>
            </p:cNvPr>
            <p:cNvGrpSpPr/>
            <p:nvPr/>
          </p:nvGrpSpPr>
          <p:grpSpPr>
            <a:xfrm>
              <a:off x="540940" y="2030403"/>
              <a:ext cx="2902979" cy="586264"/>
              <a:chOff x="540940" y="2030403"/>
              <a:chExt cx="2902979" cy="586264"/>
            </a:xfrm>
          </p:grpSpPr>
          <p:grpSp>
            <p:nvGrpSpPr>
              <p:cNvPr id="17" name="Group 16">
                <a:extLst>
                  <a:ext uri="{FF2B5EF4-FFF2-40B4-BE49-F238E27FC236}">
                    <a16:creationId xmlns:a16="http://schemas.microsoft.com/office/drawing/2014/main" id="{82AC51CA-B6F1-66A9-9DB4-8EF0DCEBA5F2}"/>
                  </a:ext>
                </a:extLst>
              </p:cNvPr>
              <p:cNvGrpSpPr/>
              <p:nvPr/>
            </p:nvGrpSpPr>
            <p:grpSpPr>
              <a:xfrm>
                <a:off x="540940" y="2100649"/>
                <a:ext cx="2573882" cy="516018"/>
                <a:chOff x="564880" y="2100649"/>
                <a:chExt cx="2549942" cy="516018"/>
              </a:xfrm>
            </p:grpSpPr>
            <p:cxnSp>
              <p:nvCxnSpPr>
                <p:cNvPr id="11" name="Straight Connector 10">
                  <a:extLst>
                    <a:ext uri="{FF2B5EF4-FFF2-40B4-BE49-F238E27FC236}">
                      <a16:creationId xmlns:a16="http://schemas.microsoft.com/office/drawing/2014/main" id="{B3697D2E-1051-607A-9A16-112669335B06}"/>
                    </a:ext>
                  </a:extLst>
                </p:cNvPr>
                <p:cNvCxnSpPr>
                  <a:cxnSpLocks/>
                </p:cNvCxnSpPr>
                <p:nvPr/>
              </p:nvCxnSpPr>
              <p:spPr>
                <a:xfrm>
                  <a:off x="564880" y="2100649"/>
                  <a:ext cx="1917970" cy="0"/>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466D91B-B3C0-E220-C053-CC6AFF5FB586}"/>
                    </a:ext>
                  </a:extLst>
                </p:cNvPr>
                <p:cNvCxnSpPr>
                  <a:cxnSpLocks/>
                </p:cNvCxnSpPr>
                <p:nvPr/>
              </p:nvCxnSpPr>
              <p:spPr>
                <a:xfrm>
                  <a:off x="2475176" y="2102204"/>
                  <a:ext cx="639646" cy="514463"/>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76EBBF75-789E-D61E-D9DA-F202940CC180}"/>
                  </a:ext>
                </a:extLst>
              </p:cNvPr>
              <p:cNvCxnSpPr>
                <a:cxnSpLocks/>
              </p:cNvCxnSpPr>
              <p:nvPr/>
            </p:nvCxnSpPr>
            <p:spPr>
              <a:xfrm flipV="1">
                <a:off x="2469171" y="2030403"/>
                <a:ext cx="974748" cy="70246"/>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grpSp>
      </p:grpSp>
      <p:sp>
        <p:nvSpPr>
          <p:cNvPr id="26" name="TextBox 25">
            <a:extLst>
              <a:ext uri="{FF2B5EF4-FFF2-40B4-BE49-F238E27FC236}">
                <a16:creationId xmlns:a16="http://schemas.microsoft.com/office/drawing/2014/main" id="{6029F989-0749-5693-F848-C05C84E4F8AB}"/>
              </a:ext>
            </a:extLst>
          </p:cNvPr>
          <p:cNvSpPr txBox="1"/>
          <p:nvPr/>
        </p:nvSpPr>
        <p:spPr>
          <a:xfrm>
            <a:off x="462844" y="3210686"/>
            <a:ext cx="2453699" cy="577081"/>
          </a:xfrm>
          <a:prstGeom prst="rect">
            <a:avLst/>
          </a:prstGeom>
          <a:noFill/>
        </p:spPr>
        <p:txBody>
          <a:bodyPr wrap="square" rtlCol="0">
            <a:spAutoFit/>
          </a:bodyPr>
          <a:lstStyle/>
          <a:p>
            <a:r>
              <a:rPr lang="en-US" sz="1050" dirty="0">
                <a:latin typeface="Calibri Light" panose="020F0302020204030204" pitchFamily="34" charset="0"/>
                <a:ea typeface="Calibri Light" panose="020F0302020204030204" pitchFamily="34" charset="0"/>
                <a:cs typeface="Calibri Light" panose="020F0302020204030204" pitchFamily="34" charset="0"/>
              </a:rPr>
              <a:t>Hourglass (s-shaped) pillar and glass bottom ensures anchoring and reproducible localization of the tissues  </a:t>
            </a:r>
          </a:p>
        </p:txBody>
      </p:sp>
      <p:sp>
        <p:nvSpPr>
          <p:cNvPr id="27" name="TextBox 26">
            <a:extLst>
              <a:ext uri="{FF2B5EF4-FFF2-40B4-BE49-F238E27FC236}">
                <a16:creationId xmlns:a16="http://schemas.microsoft.com/office/drawing/2014/main" id="{697AC2C1-AC38-E8DF-AD4D-AD11713A3FC9}"/>
              </a:ext>
            </a:extLst>
          </p:cNvPr>
          <p:cNvSpPr txBox="1"/>
          <p:nvPr/>
        </p:nvSpPr>
        <p:spPr>
          <a:xfrm>
            <a:off x="5084798" y="4048560"/>
            <a:ext cx="2148621" cy="738664"/>
          </a:xfrm>
          <a:prstGeom prst="rect">
            <a:avLst/>
          </a:prstGeom>
          <a:noFill/>
        </p:spPr>
        <p:txBody>
          <a:bodyPr wrap="square" rtlCol="0">
            <a:spAutoFit/>
          </a:bodyPr>
          <a:lstStyle/>
          <a:p>
            <a:pPr algn="r"/>
            <a:r>
              <a:rPr lang="en-US" sz="1050" dirty="0">
                <a:latin typeface="Calibri Light" panose="020F0302020204030204" pitchFamily="34" charset="0"/>
                <a:ea typeface="Calibri Light" panose="020F0302020204030204" pitchFamily="34" charset="0"/>
                <a:cs typeface="Calibri Light" panose="020F0302020204030204" pitchFamily="34" charset="0"/>
              </a:rPr>
              <a:t>#1.5 glass bottom: in-situ high-resolution imaging &amp; and live-cell video recording (brightfield and fluorescence)</a:t>
            </a:r>
          </a:p>
        </p:txBody>
      </p:sp>
      <p:sp>
        <p:nvSpPr>
          <p:cNvPr id="28" name="TextBox 27">
            <a:extLst>
              <a:ext uri="{FF2B5EF4-FFF2-40B4-BE49-F238E27FC236}">
                <a16:creationId xmlns:a16="http://schemas.microsoft.com/office/drawing/2014/main" id="{1B2F3BA4-C5A3-C3EA-82C9-40A4CA0D891B}"/>
              </a:ext>
            </a:extLst>
          </p:cNvPr>
          <p:cNvSpPr txBox="1"/>
          <p:nvPr/>
        </p:nvSpPr>
        <p:spPr>
          <a:xfrm>
            <a:off x="5737477" y="3002083"/>
            <a:ext cx="1422069" cy="430887"/>
          </a:xfrm>
          <a:prstGeom prst="rect">
            <a:avLst/>
          </a:prstGeom>
          <a:noFill/>
        </p:spPr>
        <p:txBody>
          <a:bodyPr wrap="square" rtlCol="0">
            <a:spAutoFit/>
          </a:bodyPr>
          <a:lstStyle/>
          <a:p>
            <a:pPr algn="r"/>
            <a:r>
              <a:rPr lang="en-US" sz="1050" dirty="0">
                <a:latin typeface="Calibri Light" panose="020F0302020204030204" pitchFamily="34" charset="0"/>
                <a:ea typeface="Calibri Light" panose="020F0302020204030204" pitchFamily="34" charset="0"/>
                <a:cs typeface="Calibri Light" panose="020F0302020204030204" pitchFamily="34" charset="0"/>
              </a:rPr>
              <a:t>iPSC-Cardiomyocytes &amp; fibroblasts </a:t>
            </a:r>
          </a:p>
        </p:txBody>
      </p:sp>
      <p:sp>
        <p:nvSpPr>
          <p:cNvPr id="29" name="TextBox 28">
            <a:extLst>
              <a:ext uri="{FF2B5EF4-FFF2-40B4-BE49-F238E27FC236}">
                <a16:creationId xmlns:a16="http://schemas.microsoft.com/office/drawing/2014/main" id="{BD7383C8-AFBF-CE9E-7D76-D34D12ADA942}"/>
              </a:ext>
            </a:extLst>
          </p:cNvPr>
          <p:cNvSpPr txBox="1"/>
          <p:nvPr/>
        </p:nvSpPr>
        <p:spPr>
          <a:xfrm>
            <a:off x="5483149" y="1287284"/>
            <a:ext cx="1750270" cy="577081"/>
          </a:xfrm>
          <a:prstGeom prst="rect">
            <a:avLst/>
          </a:prstGeom>
          <a:noFill/>
        </p:spPr>
        <p:txBody>
          <a:bodyPr wrap="square" rtlCol="0">
            <a:spAutoFit/>
          </a:bodyPr>
          <a:lstStyle/>
          <a:p>
            <a:pPr algn="r"/>
            <a:r>
              <a:rPr lang="en-US" sz="1050" dirty="0">
                <a:latin typeface="Calibri Light" panose="020F0302020204030204" pitchFamily="34" charset="0"/>
                <a:ea typeface="Calibri Light" panose="020F0302020204030204" pitchFamily="34" charset="0"/>
                <a:cs typeface="Calibri Light" panose="020F0302020204030204" pitchFamily="34" charset="0"/>
              </a:rPr>
              <a:t>Circular geometry ensures a morphology resembling the human left ventricle </a:t>
            </a:r>
          </a:p>
        </p:txBody>
      </p:sp>
      <p:grpSp>
        <p:nvGrpSpPr>
          <p:cNvPr id="41" name="Group 40">
            <a:extLst>
              <a:ext uri="{FF2B5EF4-FFF2-40B4-BE49-F238E27FC236}">
                <a16:creationId xmlns:a16="http://schemas.microsoft.com/office/drawing/2014/main" id="{EF4E2C7F-AB99-03E3-7C43-C212FC0830EC}"/>
              </a:ext>
            </a:extLst>
          </p:cNvPr>
          <p:cNvGrpSpPr/>
          <p:nvPr/>
        </p:nvGrpSpPr>
        <p:grpSpPr>
          <a:xfrm>
            <a:off x="2953050" y="1276875"/>
            <a:ext cx="1955487" cy="1619744"/>
            <a:chOff x="2912663" y="741367"/>
            <a:chExt cx="1955487" cy="1619744"/>
          </a:xfrm>
        </p:grpSpPr>
        <p:sp>
          <p:nvSpPr>
            <p:cNvPr id="25" name="TextBox 24">
              <a:extLst>
                <a:ext uri="{FF2B5EF4-FFF2-40B4-BE49-F238E27FC236}">
                  <a16:creationId xmlns:a16="http://schemas.microsoft.com/office/drawing/2014/main" id="{E6541889-B829-59D8-4217-696EA113F495}"/>
                </a:ext>
              </a:extLst>
            </p:cNvPr>
            <p:cNvSpPr txBox="1"/>
            <p:nvPr/>
          </p:nvSpPr>
          <p:spPr>
            <a:xfrm>
              <a:off x="2912663" y="741367"/>
              <a:ext cx="1955487" cy="738664"/>
            </a:xfrm>
            <a:prstGeom prst="rect">
              <a:avLst/>
            </a:prstGeom>
            <a:noFill/>
          </p:spPr>
          <p:txBody>
            <a:bodyPr wrap="square" rtlCol="0">
              <a:spAutoFit/>
            </a:bodyPr>
            <a:lstStyle/>
            <a:p>
              <a:r>
                <a:rPr lang="en-US" sz="1050" dirty="0">
                  <a:latin typeface="Calibri Light" panose="020F0302020204030204" pitchFamily="34" charset="0"/>
                  <a:ea typeface="Calibri Light" panose="020F0302020204030204" pitchFamily="34" charset="0"/>
                  <a:cs typeface="Calibri Light" panose="020F0302020204030204" pitchFamily="34" charset="0"/>
                </a:rPr>
                <a:t>Precisely defined stiffness (5 kPa to 20 kPa) ensures physiological relevance and accurate force measurements </a:t>
              </a:r>
            </a:p>
          </p:txBody>
        </p:sp>
        <p:cxnSp>
          <p:nvCxnSpPr>
            <p:cNvPr id="33" name="Straight Connector 32">
              <a:extLst>
                <a:ext uri="{FF2B5EF4-FFF2-40B4-BE49-F238E27FC236}">
                  <a16:creationId xmlns:a16="http://schemas.microsoft.com/office/drawing/2014/main" id="{BC1CA4F7-8221-DB63-16BB-D0EA40B1FFFC}"/>
                </a:ext>
              </a:extLst>
            </p:cNvPr>
            <p:cNvCxnSpPr>
              <a:cxnSpLocks/>
            </p:cNvCxnSpPr>
            <p:nvPr/>
          </p:nvCxnSpPr>
          <p:spPr>
            <a:xfrm>
              <a:off x="3980906" y="1485900"/>
              <a:ext cx="300445" cy="875211"/>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B9491E6-8B10-307D-B2F4-27EDB791682C}"/>
                </a:ext>
              </a:extLst>
            </p:cNvPr>
            <p:cNvCxnSpPr>
              <a:cxnSpLocks/>
            </p:cNvCxnSpPr>
            <p:nvPr/>
          </p:nvCxnSpPr>
          <p:spPr>
            <a:xfrm>
              <a:off x="3004457" y="1485900"/>
              <a:ext cx="976449" cy="0"/>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8018B6DA-B572-F70C-5625-568B0E82EDBB}"/>
              </a:ext>
            </a:extLst>
          </p:cNvPr>
          <p:cNvGrpSpPr/>
          <p:nvPr/>
        </p:nvGrpSpPr>
        <p:grpSpPr>
          <a:xfrm>
            <a:off x="5134641" y="3956416"/>
            <a:ext cx="1992371" cy="842244"/>
            <a:chOff x="4467497" y="3502662"/>
            <a:chExt cx="2229589" cy="500109"/>
          </a:xfrm>
        </p:grpSpPr>
        <p:cxnSp>
          <p:nvCxnSpPr>
            <p:cNvPr id="43" name="Straight Connector 42">
              <a:extLst>
                <a:ext uri="{FF2B5EF4-FFF2-40B4-BE49-F238E27FC236}">
                  <a16:creationId xmlns:a16="http://schemas.microsoft.com/office/drawing/2014/main" id="{87DC37EE-A1BA-F2FB-6C92-1D42214BC3D9}"/>
                </a:ext>
              </a:extLst>
            </p:cNvPr>
            <p:cNvCxnSpPr>
              <a:cxnSpLocks/>
            </p:cNvCxnSpPr>
            <p:nvPr/>
          </p:nvCxnSpPr>
          <p:spPr>
            <a:xfrm flipH="1" flipV="1">
              <a:off x="4467497" y="3502662"/>
              <a:ext cx="343010" cy="500109"/>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4A97A9-3FE4-056F-608B-607E803F9329}"/>
                </a:ext>
              </a:extLst>
            </p:cNvPr>
            <p:cNvCxnSpPr>
              <a:cxnSpLocks/>
            </p:cNvCxnSpPr>
            <p:nvPr/>
          </p:nvCxnSpPr>
          <p:spPr>
            <a:xfrm flipH="1">
              <a:off x="4810507" y="3995981"/>
              <a:ext cx="1886579" cy="4598"/>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grpSp>
      <p:cxnSp>
        <p:nvCxnSpPr>
          <p:cNvPr id="58" name="Straight Connector 57">
            <a:extLst>
              <a:ext uri="{FF2B5EF4-FFF2-40B4-BE49-F238E27FC236}">
                <a16:creationId xmlns:a16="http://schemas.microsoft.com/office/drawing/2014/main" id="{6C98C680-AEC7-3F6E-3086-548BA31D7EDB}"/>
              </a:ext>
            </a:extLst>
          </p:cNvPr>
          <p:cNvCxnSpPr>
            <a:cxnSpLocks/>
          </p:cNvCxnSpPr>
          <p:nvPr/>
        </p:nvCxnSpPr>
        <p:spPr>
          <a:xfrm flipH="1">
            <a:off x="4841023" y="1908451"/>
            <a:ext cx="220788" cy="1126633"/>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A567DA-E5A8-DAD9-AD7A-B97AE487D45C}"/>
              </a:ext>
            </a:extLst>
          </p:cNvPr>
          <p:cNvCxnSpPr>
            <a:cxnSpLocks/>
          </p:cNvCxnSpPr>
          <p:nvPr/>
        </p:nvCxnSpPr>
        <p:spPr>
          <a:xfrm flipV="1">
            <a:off x="5052356" y="1909141"/>
            <a:ext cx="2107990" cy="5758"/>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EE0DD44-4E30-E449-BD43-838681D6E5B0}"/>
              </a:ext>
            </a:extLst>
          </p:cNvPr>
          <p:cNvCxnSpPr>
            <a:cxnSpLocks/>
          </p:cNvCxnSpPr>
          <p:nvPr/>
        </p:nvCxnSpPr>
        <p:spPr>
          <a:xfrm>
            <a:off x="539125" y="3791345"/>
            <a:ext cx="2337643" cy="0"/>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BFB4691-D88A-5E64-B62F-B1D81B72EC93}"/>
              </a:ext>
            </a:extLst>
          </p:cNvPr>
          <p:cNvCxnSpPr>
            <a:cxnSpLocks/>
          </p:cNvCxnSpPr>
          <p:nvPr/>
        </p:nvCxnSpPr>
        <p:spPr>
          <a:xfrm flipV="1">
            <a:off x="2876768" y="3701220"/>
            <a:ext cx="1090033" cy="92540"/>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CDB0A6C-AD1D-6388-B95C-7913EDFBCE86}"/>
              </a:ext>
            </a:extLst>
          </p:cNvPr>
          <p:cNvCxnSpPr>
            <a:cxnSpLocks/>
          </p:cNvCxnSpPr>
          <p:nvPr/>
        </p:nvCxnSpPr>
        <p:spPr>
          <a:xfrm flipV="1">
            <a:off x="2880111" y="3187816"/>
            <a:ext cx="1208389" cy="607108"/>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34734DA-580A-B782-7DD2-77EA285A9144}"/>
              </a:ext>
            </a:extLst>
          </p:cNvPr>
          <p:cNvCxnSpPr>
            <a:cxnSpLocks/>
          </p:cNvCxnSpPr>
          <p:nvPr/>
        </p:nvCxnSpPr>
        <p:spPr>
          <a:xfrm>
            <a:off x="4814399" y="3425225"/>
            <a:ext cx="2312614" cy="0"/>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pic>
        <p:nvPicPr>
          <p:cNvPr id="78" name="Picture 77">
            <a:extLst>
              <a:ext uri="{FF2B5EF4-FFF2-40B4-BE49-F238E27FC236}">
                <a16:creationId xmlns:a16="http://schemas.microsoft.com/office/drawing/2014/main" id="{2B974837-2649-3E52-F4AC-18B01DD59143}"/>
              </a:ext>
            </a:extLst>
          </p:cNvPr>
          <p:cNvPicPr>
            <a:picLocks noChangeAspect="1"/>
          </p:cNvPicPr>
          <p:nvPr/>
        </p:nvPicPr>
        <p:blipFill>
          <a:blip r:embed="rId9"/>
          <a:stretch>
            <a:fillRect/>
          </a:stretch>
        </p:blipFill>
        <p:spPr>
          <a:xfrm>
            <a:off x="462844" y="1680292"/>
            <a:ext cx="463466" cy="383818"/>
          </a:xfrm>
          <a:prstGeom prst="rect">
            <a:avLst/>
          </a:prstGeom>
        </p:spPr>
      </p:pic>
      <p:pic>
        <p:nvPicPr>
          <p:cNvPr id="86" name="Picture 85">
            <a:extLst>
              <a:ext uri="{FF2B5EF4-FFF2-40B4-BE49-F238E27FC236}">
                <a16:creationId xmlns:a16="http://schemas.microsoft.com/office/drawing/2014/main" id="{7210190E-F9F6-3544-C2AF-49AC811AEE27}"/>
              </a:ext>
            </a:extLst>
          </p:cNvPr>
          <p:cNvPicPr>
            <a:picLocks noChangeAspect="1"/>
          </p:cNvPicPr>
          <p:nvPr/>
        </p:nvPicPr>
        <p:blipFill>
          <a:blip r:embed="rId10"/>
          <a:stretch>
            <a:fillRect/>
          </a:stretch>
        </p:blipFill>
        <p:spPr>
          <a:xfrm>
            <a:off x="551956" y="739636"/>
            <a:ext cx="1938524" cy="975911"/>
          </a:xfrm>
          <a:prstGeom prst="rect">
            <a:avLst/>
          </a:prstGeom>
          <a:ln>
            <a:solidFill>
              <a:schemeClr val="tx1"/>
            </a:solidFill>
            <a:prstDash val="dash"/>
          </a:ln>
        </p:spPr>
      </p:pic>
      <p:cxnSp>
        <p:nvCxnSpPr>
          <p:cNvPr id="8" name="Straight Connector 7">
            <a:extLst>
              <a:ext uri="{FF2B5EF4-FFF2-40B4-BE49-F238E27FC236}">
                <a16:creationId xmlns:a16="http://schemas.microsoft.com/office/drawing/2014/main" id="{398BECC4-5EBC-F30E-BC15-1F2D8D6857DA}"/>
              </a:ext>
            </a:extLst>
          </p:cNvPr>
          <p:cNvCxnSpPr>
            <a:cxnSpLocks/>
          </p:cNvCxnSpPr>
          <p:nvPr/>
        </p:nvCxnSpPr>
        <p:spPr>
          <a:xfrm flipH="1">
            <a:off x="4925315" y="2692886"/>
            <a:ext cx="482919" cy="581422"/>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44D2412-5A8E-2FCB-5D1A-3F90FDEFB847}"/>
              </a:ext>
            </a:extLst>
          </p:cNvPr>
          <p:cNvCxnSpPr>
            <a:cxnSpLocks/>
          </p:cNvCxnSpPr>
          <p:nvPr/>
        </p:nvCxnSpPr>
        <p:spPr>
          <a:xfrm>
            <a:off x="5408234" y="2692886"/>
            <a:ext cx="1718779" cy="0"/>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AF028E2-ACCF-B059-F8EC-B25A541C4930}"/>
              </a:ext>
            </a:extLst>
          </p:cNvPr>
          <p:cNvSpPr txBox="1"/>
          <p:nvPr/>
        </p:nvSpPr>
        <p:spPr>
          <a:xfrm>
            <a:off x="5813310" y="2306675"/>
            <a:ext cx="1379379" cy="415498"/>
          </a:xfrm>
          <a:prstGeom prst="rect">
            <a:avLst/>
          </a:prstGeom>
          <a:noFill/>
        </p:spPr>
        <p:txBody>
          <a:bodyPr wrap="square" rtlCol="0">
            <a:spAutoFit/>
          </a:bodyPr>
          <a:lstStyle/>
          <a:p>
            <a:pPr algn="r"/>
            <a:r>
              <a:rPr lang="en-US" sz="1050" dirty="0">
                <a:latin typeface="Calibri Light" panose="020F0302020204030204" pitchFamily="34" charset="0"/>
                <a:ea typeface="Calibri Light" panose="020F0302020204030204" pitchFamily="34" charset="0"/>
                <a:cs typeface="Calibri Light" panose="020F0302020204030204" pitchFamily="34" charset="0"/>
              </a:rPr>
              <a:t>Compatible with pacing systems</a:t>
            </a:r>
          </a:p>
        </p:txBody>
      </p:sp>
      <p:grpSp>
        <p:nvGrpSpPr>
          <p:cNvPr id="35" name="Group 34">
            <a:extLst>
              <a:ext uri="{FF2B5EF4-FFF2-40B4-BE49-F238E27FC236}">
                <a16:creationId xmlns:a16="http://schemas.microsoft.com/office/drawing/2014/main" id="{4BBA348A-149B-B60C-F868-DF08CDCF9A49}"/>
              </a:ext>
            </a:extLst>
          </p:cNvPr>
          <p:cNvGrpSpPr/>
          <p:nvPr/>
        </p:nvGrpSpPr>
        <p:grpSpPr>
          <a:xfrm>
            <a:off x="1689693" y="3988364"/>
            <a:ext cx="2223526" cy="702765"/>
            <a:chOff x="3546920" y="3367529"/>
            <a:chExt cx="2488264" cy="417289"/>
          </a:xfrm>
        </p:grpSpPr>
        <p:cxnSp>
          <p:nvCxnSpPr>
            <p:cNvPr id="36" name="Straight Connector 35">
              <a:extLst>
                <a:ext uri="{FF2B5EF4-FFF2-40B4-BE49-F238E27FC236}">
                  <a16:creationId xmlns:a16="http://schemas.microsoft.com/office/drawing/2014/main" id="{36281618-CEB5-0BFC-83DD-DB292B484EB7}"/>
                </a:ext>
              </a:extLst>
            </p:cNvPr>
            <p:cNvCxnSpPr>
              <a:cxnSpLocks/>
            </p:cNvCxnSpPr>
            <p:nvPr/>
          </p:nvCxnSpPr>
          <p:spPr>
            <a:xfrm flipV="1">
              <a:off x="5541495" y="3367529"/>
              <a:ext cx="493689" cy="415097"/>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6D2B4AD-6DBA-67B0-9B70-0610D307E232}"/>
                </a:ext>
              </a:extLst>
            </p:cNvPr>
            <p:cNvCxnSpPr>
              <a:cxnSpLocks/>
            </p:cNvCxnSpPr>
            <p:nvPr/>
          </p:nvCxnSpPr>
          <p:spPr>
            <a:xfrm flipH="1" flipV="1">
              <a:off x="3546920" y="3782626"/>
              <a:ext cx="1994575" cy="2192"/>
            </a:xfrm>
            <a:prstGeom prst="line">
              <a:avLst/>
            </a:prstGeom>
            <a:ln>
              <a:solidFill>
                <a:srgbClr val="95C11F"/>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ECF53F41-339F-778E-ECDD-F0A7C6F467D2}"/>
              </a:ext>
            </a:extLst>
          </p:cNvPr>
          <p:cNvSpPr txBox="1"/>
          <p:nvPr/>
        </p:nvSpPr>
        <p:spPr>
          <a:xfrm>
            <a:off x="1611080" y="4288588"/>
            <a:ext cx="2003397" cy="415498"/>
          </a:xfrm>
          <a:prstGeom prst="rect">
            <a:avLst/>
          </a:prstGeom>
          <a:noFill/>
        </p:spPr>
        <p:txBody>
          <a:bodyPr wrap="square" rtlCol="0">
            <a:spAutoFit/>
          </a:bodyPr>
          <a:lstStyle/>
          <a:p>
            <a:r>
              <a:rPr lang="en-US" sz="1050" dirty="0">
                <a:latin typeface="Calibri Light" panose="020F0302020204030204" pitchFamily="34" charset="0"/>
                <a:ea typeface="Calibri Light" panose="020F0302020204030204" pitchFamily="34" charset="0"/>
                <a:cs typeface="Calibri Light" panose="020F0302020204030204" pitchFamily="34" charset="0"/>
              </a:rPr>
              <a:t>High Throughput – 9 replicates per well in a 96 well plate format </a:t>
            </a:r>
          </a:p>
        </p:txBody>
      </p:sp>
      <p:pic>
        <p:nvPicPr>
          <p:cNvPr id="3" name="SmartHeart CARDIAC COMPARISON">
            <a:hlinkClick r:id="" action="ppaction://media"/>
            <a:extLst>
              <a:ext uri="{FF2B5EF4-FFF2-40B4-BE49-F238E27FC236}">
                <a16:creationId xmlns:a16="http://schemas.microsoft.com/office/drawing/2014/main" id="{A40C3F67-22C8-BEA5-EBBB-01A01FD552A5}"/>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386109" y="846196"/>
            <a:ext cx="1327963" cy="1068703"/>
          </a:xfrm>
          <a:prstGeom prst="rect">
            <a:avLst/>
          </a:prstGeom>
          <a:ln>
            <a:noFill/>
          </a:ln>
          <a:effectLst>
            <a:outerShdw blurRad="292100" dist="139700" dir="2700000" algn="tl" rotWithShape="0">
              <a:srgbClr val="333333">
                <a:alpha val="65000"/>
              </a:srgbClr>
            </a:outerShdw>
          </a:effectLst>
        </p:spPr>
      </p:pic>
      <p:pic>
        <p:nvPicPr>
          <p:cNvPr id="4" name="AK04_05072024_day15_5x obj_videos_AK04_05072024_day15_5x obj_video_G7_ch00_SV">
            <a:hlinkClick r:id="" action="ppaction://media"/>
            <a:extLst>
              <a:ext uri="{FF2B5EF4-FFF2-40B4-BE49-F238E27FC236}">
                <a16:creationId xmlns:a16="http://schemas.microsoft.com/office/drawing/2014/main" id="{2D61761E-CA3F-3638-173A-679DF6DDD685}"/>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51956" y="3916753"/>
            <a:ext cx="1082196" cy="1082196"/>
          </a:xfrm>
          <a:prstGeom prst="rect">
            <a:avLst/>
          </a:prstGeom>
          <a:ln>
            <a:noFill/>
          </a:ln>
          <a:effectLst>
            <a:outerShdw blurRad="292100" dist="139700" dir="2700000" algn="tl" rotWithShape="0">
              <a:srgbClr val="333333">
                <a:alpha val="65000"/>
              </a:srgbClr>
            </a:outerShdw>
          </a:effectLst>
        </p:spPr>
      </p:pic>
      <p:pic>
        <p:nvPicPr>
          <p:cNvPr id="5" name="20250630_Pacing P5 D14_IonOptix_A2_A2_2Hz_Bipol_5ms_6V_ch00_SV">
            <a:hlinkClick r:id="" action="ppaction://media"/>
            <a:extLst>
              <a:ext uri="{FF2B5EF4-FFF2-40B4-BE49-F238E27FC236}">
                <a16:creationId xmlns:a16="http://schemas.microsoft.com/office/drawing/2014/main" id="{8046BF98-AA98-AEC9-6570-741A9F70E8CF}"/>
              </a:ext>
            </a:extLst>
          </p:cNvPr>
          <p:cNvPicPr>
            <a:picLocks noChangeAspect="1"/>
          </p:cNvPicPr>
          <p:nvPr>
            <a:videoFile r:link="rId6"/>
            <p:extLst>
              <p:ext uri="{DAA4B4D4-6D71-4841-9C94-3DE7FCFB9230}">
                <p14:media xmlns:p14="http://schemas.microsoft.com/office/powerpoint/2010/main" r:embed="rId5"/>
              </p:ext>
            </p:extLst>
          </p:nvPr>
        </p:nvPicPr>
        <p:blipFill>
          <a:blip r:embed="rId13"/>
          <a:srcRect l="14993" t="5197" r="4728" b="15090"/>
          <a:stretch>
            <a:fillRect/>
          </a:stretch>
        </p:blipFill>
        <p:spPr>
          <a:xfrm>
            <a:off x="7386109" y="2145680"/>
            <a:ext cx="1327962" cy="13186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6478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98" fill="hold"/>
                                        <p:tgtEl>
                                          <p:spTgt spid="3"/>
                                        </p:tgtEl>
                                      </p:cBhvr>
                                    </p:cmd>
                                  </p:childTnLst>
                                </p:cTn>
                              </p:par>
                              <p:par>
                                <p:cTn id="7" presetID="1" presetClass="mediacall" presetSubtype="0" fill="hold" nodeType="withEffect">
                                  <p:stCondLst>
                                    <p:cond delay="0"/>
                                  </p:stCondLst>
                                  <p:childTnLst>
                                    <p:cmd type="call" cmd="playFrom(0.0)">
                                      <p:cBhvr>
                                        <p:cTn id="8" dur="99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
                </p:tgtEl>
              </p:cMediaNode>
            </p:vide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4"/>
                </p:tgtEl>
              </p:cMediaNode>
            </p:video>
            <p:video>
              <p:cMediaNode vol="80000">
                <p:cTn id="16"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B3872FB-2D61-AA7E-555C-1903F2066E37}"/>
              </a:ext>
            </a:extLst>
          </p:cNvPr>
          <p:cNvSpPr txBox="1">
            <a:spLocks/>
          </p:cNvSpPr>
          <p:nvPr/>
        </p:nvSpPr>
        <p:spPr>
          <a:xfrm>
            <a:off x="462844" y="144551"/>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An </a:t>
            </a:r>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easy and straightforward </a:t>
            </a:r>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workflow  </a:t>
            </a:r>
            <a:endParaRPr lang="en-US"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endParaRPr>
          </a:p>
        </p:txBody>
      </p:sp>
      <p:pic>
        <p:nvPicPr>
          <p:cNvPr id="7" name="Image 6" descr="Une image contenant capture d’écran, texte, dessin humoristique, graphisme&#10;&#10;Le contenu généré par l’IA peut être incorrect.">
            <a:extLst>
              <a:ext uri="{FF2B5EF4-FFF2-40B4-BE49-F238E27FC236}">
                <a16:creationId xmlns:a16="http://schemas.microsoft.com/office/drawing/2014/main" id="{D6A5D30D-4127-D677-BB40-E2CEF79B048F}"/>
              </a:ext>
            </a:extLst>
          </p:cNvPr>
          <p:cNvPicPr>
            <a:picLocks noChangeAspect="1"/>
          </p:cNvPicPr>
          <p:nvPr/>
        </p:nvPicPr>
        <p:blipFill>
          <a:blip r:embed="rId3"/>
          <a:srcRect t="23452" b="22887"/>
          <a:stretch>
            <a:fillRect/>
          </a:stretch>
        </p:blipFill>
        <p:spPr>
          <a:xfrm>
            <a:off x="0" y="1588394"/>
            <a:ext cx="9144000" cy="1987640"/>
          </a:xfrm>
          <a:prstGeom prst="rect">
            <a:avLst/>
          </a:prstGeom>
        </p:spPr>
      </p:pic>
    </p:spTree>
    <p:extLst>
      <p:ext uri="{BB962C8B-B14F-4D97-AF65-F5344CB8AC3E}">
        <p14:creationId xmlns:p14="http://schemas.microsoft.com/office/powerpoint/2010/main" val="1708289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6997B-24CC-6AB5-A3A6-BF1AD429C0C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C57C19-E01C-5E54-C5AE-6C3E3EBD449D}"/>
              </a:ext>
            </a:extLst>
          </p:cNvPr>
          <p:cNvPicPr>
            <a:picLocks noChangeAspect="1"/>
          </p:cNvPicPr>
          <p:nvPr/>
        </p:nvPicPr>
        <p:blipFill>
          <a:blip r:embed="rId2"/>
          <a:srcRect l="5581" r="57829" b="9182"/>
          <a:stretch/>
        </p:blipFill>
        <p:spPr>
          <a:xfrm>
            <a:off x="564333" y="2837914"/>
            <a:ext cx="2243921" cy="2087127"/>
          </a:xfrm>
          <a:prstGeom prst="rect">
            <a:avLst/>
          </a:prstGeom>
        </p:spPr>
      </p:pic>
      <p:pic>
        <p:nvPicPr>
          <p:cNvPr id="7" name="Picture 6">
            <a:extLst>
              <a:ext uri="{FF2B5EF4-FFF2-40B4-BE49-F238E27FC236}">
                <a16:creationId xmlns:a16="http://schemas.microsoft.com/office/drawing/2014/main" id="{772BBBC4-16BC-707E-08F0-2A649822D3DE}"/>
              </a:ext>
            </a:extLst>
          </p:cNvPr>
          <p:cNvPicPr>
            <a:picLocks noChangeAspect="1"/>
          </p:cNvPicPr>
          <p:nvPr/>
        </p:nvPicPr>
        <p:blipFill>
          <a:blip r:embed="rId2"/>
          <a:srcRect l="51393" b="8365"/>
          <a:stretch/>
        </p:blipFill>
        <p:spPr>
          <a:xfrm>
            <a:off x="3271488" y="2947047"/>
            <a:ext cx="2799850" cy="1977994"/>
          </a:xfrm>
          <a:prstGeom prst="rect">
            <a:avLst/>
          </a:prstGeom>
        </p:spPr>
      </p:pic>
      <p:pic>
        <p:nvPicPr>
          <p:cNvPr id="14" name="Picture 13">
            <a:extLst>
              <a:ext uri="{FF2B5EF4-FFF2-40B4-BE49-F238E27FC236}">
                <a16:creationId xmlns:a16="http://schemas.microsoft.com/office/drawing/2014/main" id="{35382EC0-27CB-FE2B-B80B-E68F03B19A8C}"/>
              </a:ext>
            </a:extLst>
          </p:cNvPr>
          <p:cNvPicPr>
            <a:picLocks noChangeAspect="1"/>
          </p:cNvPicPr>
          <p:nvPr/>
        </p:nvPicPr>
        <p:blipFill>
          <a:blip r:embed="rId3"/>
          <a:stretch>
            <a:fillRect/>
          </a:stretch>
        </p:blipFill>
        <p:spPr>
          <a:xfrm>
            <a:off x="6436565" y="3152724"/>
            <a:ext cx="2198910" cy="1772317"/>
          </a:xfrm>
          <a:prstGeom prst="rect">
            <a:avLst/>
          </a:prstGeom>
        </p:spPr>
      </p:pic>
      <p:sp>
        <p:nvSpPr>
          <p:cNvPr id="2" name="TextBox 15">
            <a:extLst>
              <a:ext uri="{FF2B5EF4-FFF2-40B4-BE49-F238E27FC236}">
                <a16:creationId xmlns:a16="http://schemas.microsoft.com/office/drawing/2014/main" id="{9F848AFF-0E8C-227F-66AA-3FF25515D13F}"/>
              </a:ext>
            </a:extLst>
          </p:cNvPr>
          <p:cNvSpPr txBox="1"/>
          <p:nvPr/>
        </p:nvSpPr>
        <p:spPr>
          <a:xfrm>
            <a:off x="462844" y="1288817"/>
            <a:ext cx="2930317" cy="1154162"/>
          </a:xfrm>
          <a:prstGeom prst="rect">
            <a:avLst/>
          </a:prstGeom>
          <a:noFill/>
        </p:spPr>
        <p:txBody>
          <a:bodyPr wrap="square">
            <a:spAutoFit/>
          </a:bodyPr>
          <a:lstStyle/>
          <a:p>
            <a:pPr algn="just">
              <a:lnSpc>
                <a:spcPct val="150000"/>
              </a:lnSpc>
              <a:buClr>
                <a:srgbClr val="95C11F"/>
              </a:buClr>
            </a:pPr>
            <a:r>
              <a:rPr lang="en-US" b="1" dirty="0">
                <a:solidFill>
                  <a:srgbClr val="F58022"/>
                </a:solidFill>
                <a:latin typeface="Rajdhani" panose="02000000000000000000" pitchFamily="2" charset="0"/>
                <a:ea typeface="Calibri" panose="020F0502020204030204" pitchFamily="34" charset="0"/>
                <a:cs typeface="Rajdhani" panose="02000000000000000000" pitchFamily="2" charset="0"/>
              </a:rPr>
              <a:t>CONTRACTILITY METRICS</a:t>
            </a:r>
          </a:p>
          <a:p>
            <a:pPr marL="285750"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Contraction Stress </a:t>
            </a:r>
          </a:p>
          <a:p>
            <a:pPr marL="285750"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Contraction Strain </a:t>
            </a:r>
          </a:p>
          <a:p>
            <a:pPr marL="285750" lvl="0" indent="-285750" algn="just" rtl="0">
              <a:spcBef>
                <a:spcPts val="0"/>
              </a:spcBef>
              <a:spcAft>
                <a:spcPts val="0"/>
              </a:spcAf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Beating frequency </a:t>
            </a:r>
          </a:p>
          <a:p>
            <a:pPr marL="285750" lvl="0" indent="-285750" algn="just" rtl="0">
              <a:spcBef>
                <a:spcPts val="0"/>
              </a:spcBef>
              <a:spcAft>
                <a:spcPts val="0"/>
              </a:spcAf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Contraction and Relaxation speed</a:t>
            </a:r>
          </a:p>
        </p:txBody>
      </p:sp>
      <p:sp>
        <p:nvSpPr>
          <p:cNvPr id="5" name="Title 1">
            <a:extLst>
              <a:ext uri="{FF2B5EF4-FFF2-40B4-BE49-F238E27FC236}">
                <a16:creationId xmlns:a16="http://schemas.microsoft.com/office/drawing/2014/main" id="{A68D1679-1109-C5AC-E925-EE6C8A3B3C67}"/>
              </a:ext>
            </a:extLst>
          </p:cNvPr>
          <p:cNvSpPr txBox="1">
            <a:spLocks/>
          </p:cNvSpPr>
          <p:nvPr/>
        </p:nvSpPr>
        <p:spPr>
          <a:xfrm>
            <a:off x="462844" y="144551"/>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3 in 1 </a:t>
            </a:r>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assay</a:t>
            </a:r>
          </a:p>
        </p:txBody>
      </p:sp>
      <p:sp>
        <p:nvSpPr>
          <p:cNvPr id="8" name="TextBox 7">
            <a:extLst>
              <a:ext uri="{FF2B5EF4-FFF2-40B4-BE49-F238E27FC236}">
                <a16:creationId xmlns:a16="http://schemas.microsoft.com/office/drawing/2014/main" id="{28A7309E-1034-96B4-64A0-72CC8CAB9A0D}"/>
              </a:ext>
            </a:extLst>
          </p:cNvPr>
          <p:cNvSpPr txBox="1"/>
          <p:nvPr/>
        </p:nvSpPr>
        <p:spPr>
          <a:xfrm>
            <a:off x="3393161" y="1283642"/>
            <a:ext cx="2930317" cy="1554272"/>
          </a:xfrm>
          <a:prstGeom prst="rect">
            <a:avLst/>
          </a:prstGeom>
          <a:noFill/>
        </p:spPr>
        <p:txBody>
          <a:bodyPr wrap="square" rtlCol="0">
            <a:spAutoFit/>
          </a:bodyPr>
          <a:lstStyle/>
          <a:p>
            <a:pPr algn="just">
              <a:lnSpc>
                <a:spcPct val="150000"/>
              </a:lnSpc>
              <a:buClr>
                <a:srgbClr val="95C11F"/>
              </a:buClr>
            </a:pPr>
            <a:r>
              <a:rPr lang="en-US" b="1" dirty="0">
                <a:solidFill>
                  <a:srgbClr val="7CC142"/>
                </a:solidFill>
                <a:latin typeface="Rajdhani" panose="02000000000000000000" pitchFamily="2" charset="0"/>
                <a:ea typeface="Calibri" panose="020F0502020204030204" pitchFamily="34" charset="0"/>
                <a:cs typeface="Rajdhani" panose="02000000000000000000" pitchFamily="2" charset="0"/>
              </a:rPr>
              <a:t>ACTION POTENTIAL METRICS</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Frequency</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Interpeak duration STD </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Rise time, upstroke velocity</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Triangulation &amp; plateau duration</a:t>
            </a:r>
          </a:p>
          <a:p>
            <a:pPr marL="285750" lvl="4"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APD10-90 </a:t>
            </a:r>
          </a:p>
          <a:p>
            <a:pPr marL="285750" indent="-285750">
              <a:buFont typeface="Wingdings" panose="05000000000000000000" pitchFamily="2" charset="2"/>
              <a:buChar char="ü"/>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TextBox 11">
            <a:extLst>
              <a:ext uri="{FF2B5EF4-FFF2-40B4-BE49-F238E27FC236}">
                <a16:creationId xmlns:a16="http://schemas.microsoft.com/office/drawing/2014/main" id="{8834CF6D-0EEC-770C-E0D7-C7B3C7CDFB99}"/>
              </a:ext>
            </a:extLst>
          </p:cNvPr>
          <p:cNvSpPr txBox="1"/>
          <p:nvPr/>
        </p:nvSpPr>
        <p:spPr>
          <a:xfrm>
            <a:off x="6459893" y="1283642"/>
            <a:ext cx="2930317" cy="1369606"/>
          </a:xfrm>
          <a:prstGeom prst="rect">
            <a:avLst/>
          </a:prstGeom>
          <a:noFill/>
        </p:spPr>
        <p:txBody>
          <a:bodyPr wrap="square" rtlCol="0">
            <a:spAutoFit/>
          </a:bodyPr>
          <a:lstStyle/>
          <a:p>
            <a:pPr algn="just">
              <a:lnSpc>
                <a:spcPct val="150000"/>
              </a:lnSpc>
              <a:buClr>
                <a:srgbClr val="95C11F"/>
              </a:buClr>
            </a:pPr>
            <a:r>
              <a:rPr lang="en-US" b="1" dirty="0">
                <a:solidFill>
                  <a:schemeClr val="bg2">
                    <a:lumMod val="40000"/>
                    <a:lumOff val="60000"/>
                  </a:schemeClr>
                </a:solidFill>
                <a:latin typeface="Rajdhani" panose="02000000000000000000" pitchFamily="2" charset="0"/>
                <a:ea typeface="Calibri" panose="020F0502020204030204" pitchFamily="34" charset="0"/>
                <a:cs typeface="Rajdhani" panose="02000000000000000000" pitchFamily="2" charset="0"/>
              </a:rPr>
              <a:t>CALCIUM METRICS</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Frequency</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Area under curve</a:t>
            </a:r>
          </a:p>
          <a:p>
            <a:pPr marL="285750" lvl="3"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Rise &amp; decay duration &amp; velocity</a:t>
            </a:r>
          </a:p>
          <a:p>
            <a:pPr marL="285750" lvl="4" indent="-285750" algn="just">
              <a:buClr>
                <a:srgbClr val="95C11F"/>
              </a:buClr>
              <a:buFont typeface="Wingdings" panose="05000000000000000000" pitchFamily="2" charset="2"/>
              <a:buChar char="ü"/>
            </a:pPr>
            <a:r>
              <a:rPr lang="en-US" sz="1200" dirty="0">
                <a:solidFill>
                  <a:schemeClr val="dk2"/>
                </a:solidFill>
                <a:latin typeface="Calibri Light" panose="020F0302020204030204" pitchFamily="34" charset="0"/>
                <a:ea typeface="Calibri Light" panose="020F0302020204030204" pitchFamily="34" charset="0"/>
                <a:cs typeface="Calibri Light" panose="020F0302020204030204" pitchFamily="34" charset="0"/>
              </a:rPr>
              <a:t>CD10,50,90 </a:t>
            </a:r>
          </a:p>
          <a:p>
            <a:pPr marL="285750" indent="-285750">
              <a:buFont typeface="Wingdings" panose="05000000000000000000" pitchFamily="2" charset="2"/>
              <a:buChar char="ü"/>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ZoneTexte 5">
            <a:extLst>
              <a:ext uri="{FF2B5EF4-FFF2-40B4-BE49-F238E27FC236}">
                <a16:creationId xmlns:a16="http://schemas.microsoft.com/office/drawing/2014/main" id="{933C3F3F-062B-3564-9D68-E2ADE8E33A99}"/>
              </a:ext>
            </a:extLst>
          </p:cNvPr>
          <p:cNvSpPr txBox="1"/>
          <p:nvPr/>
        </p:nvSpPr>
        <p:spPr>
          <a:xfrm>
            <a:off x="462844" y="656379"/>
            <a:ext cx="7038496" cy="369332"/>
          </a:xfrm>
          <a:prstGeom prst="rect">
            <a:avLst/>
          </a:prstGeom>
          <a:noFill/>
        </p:spPr>
        <p:txBody>
          <a:bodyPr wrap="square">
            <a:spAutoFit/>
          </a:bodyPr>
          <a:lstStyle/>
          <a:p>
            <a:r>
              <a:rPr lang="en-US" sz="18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In situ acquisition of </a:t>
            </a:r>
            <a:r>
              <a:rPr lang="en-US" sz="1800" b="1"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contractility</a:t>
            </a:r>
            <a:r>
              <a:rPr lang="en-US" sz="18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 </a:t>
            </a:r>
            <a:r>
              <a:rPr lang="en-US" sz="1800" b="1"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electrophysiology</a:t>
            </a:r>
            <a:r>
              <a:rPr lang="en-US" sz="18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 and </a:t>
            </a:r>
            <a:r>
              <a:rPr lang="en-US" sz="1800" b="1"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calcium metrics</a:t>
            </a:r>
            <a:endParaRPr lang="fr-FR" sz="1800" dirty="0"/>
          </a:p>
        </p:txBody>
      </p:sp>
    </p:spTree>
    <p:extLst>
      <p:ext uri="{BB962C8B-B14F-4D97-AF65-F5344CB8AC3E}">
        <p14:creationId xmlns:p14="http://schemas.microsoft.com/office/powerpoint/2010/main" val="278090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F569CF8-2DE2-B6FC-65F0-EA54B12D0F97}"/>
              </a:ext>
            </a:extLst>
          </p:cNvPr>
          <p:cNvSpPr txBox="1"/>
          <p:nvPr/>
        </p:nvSpPr>
        <p:spPr>
          <a:xfrm>
            <a:off x="1294200" y="667396"/>
            <a:ext cx="2930317" cy="677108"/>
          </a:xfrm>
          <a:prstGeom prst="rect">
            <a:avLst/>
          </a:prstGeom>
          <a:noFill/>
        </p:spPr>
        <p:txBody>
          <a:bodyPr wrap="square">
            <a:spAutoFit/>
          </a:bodyPr>
          <a:lstStyle/>
          <a:p>
            <a:r>
              <a:rPr lang="en-US" b="1" dirty="0" err="1">
                <a:latin typeface="Calibri Light" panose="020F0302020204030204" pitchFamily="34" charset="0"/>
                <a:ea typeface="Calibri Light" panose="020F0302020204030204" pitchFamily="34" charset="0"/>
                <a:cs typeface="Calibri Light" panose="020F0302020204030204" pitchFamily="34" charset="0"/>
              </a:rPr>
              <a:t>SmartX</a:t>
            </a:r>
            <a:r>
              <a:rPr lang="en-US" b="1" dirty="0">
                <a:latin typeface="Calibri Light" panose="020F0302020204030204" pitchFamily="34" charset="0"/>
                <a:ea typeface="Calibri Light" panose="020F0302020204030204" pitchFamily="34" charset="0"/>
                <a:cs typeface="Calibri Light" panose="020F0302020204030204" pitchFamily="34" charset="0"/>
              </a:rPr>
              <a:t> 2.0 </a:t>
            </a:r>
            <a:r>
              <a:rPr lang="en-US" sz="1200" b="1" dirty="0">
                <a:latin typeface="Calibri Light" panose="020F0302020204030204" pitchFamily="34" charset="0"/>
                <a:ea typeface="Calibri Light" panose="020F0302020204030204" pitchFamily="34" charset="0"/>
                <a:cs typeface="Calibri Light" panose="020F0302020204030204" pitchFamily="34" charset="0"/>
              </a:rPr>
              <a:t>- </a:t>
            </a:r>
            <a:r>
              <a:rPr lang="en-US" sz="1200" dirty="0">
                <a:latin typeface="Calibri Light" panose="020F0302020204030204" pitchFamily="34" charset="0"/>
                <a:ea typeface="Calibri Light" panose="020F0302020204030204" pitchFamily="34" charset="0"/>
                <a:cs typeface="Calibri Light" panose="020F0302020204030204" pitchFamily="34" charset="0"/>
              </a:rPr>
              <a:t>AI based software that detects and tracks the tissues enabling to quantify the contractility metrics</a:t>
            </a:r>
            <a:endParaRPr lang="en-US" sz="1200"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Graphic 7" descr="Internet Of Things outline">
            <a:extLst>
              <a:ext uri="{FF2B5EF4-FFF2-40B4-BE49-F238E27FC236}">
                <a16:creationId xmlns:a16="http://schemas.microsoft.com/office/drawing/2014/main" id="{7B86E029-EDAF-59A3-1961-BAE463766F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5786" y="777350"/>
            <a:ext cx="458414" cy="457200"/>
          </a:xfrm>
          <a:prstGeom prst="rect">
            <a:avLst/>
          </a:prstGeom>
        </p:spPr>
      </p:pic>
      <p:grpSp>
        <p:nvGrpSpPr>
          <p:cNvPr id="9" name="Group 8">
            <a:extLst>
              <a:ext uri="{FF2B5EF4-FFF2-40B4-BE49-F238E27FC236}">
                <a16:creationId xmlns:a16="http://schemas.microsoft.com/office/drawing/2014/main" id="{3645D402-8298-21DD-E01A-11ED252A2FAC}"/>
              </a:ext>
            </a:extLst>
          </p:cNvPr>
          <p:cNvGrpSpPr/>
          <p:nvPr/>
        </p:nvGrpSpPr>
        <p:grpSpPr>
          <a:xfrm>
            <a:off x="1051741" y="1516062"/>
            <a:ext cx="2786834" cy="1360487"/>
            <a:chOff x="4808183" y="857740"/>
            <a:chExt cx="3636559" cy="1855245"/>
          </a:xfrm>
        </p:grpSpPr>
        <p:pic>
          <p:nvPicPr>
            <p:cNvPr id="10" name="Picture 9">
              <a:extLst>
                <a:ext uri="{FF2B5EF4-FFF2-40B4-BE49-F238E27FC236}">
                  <a16:creationId xmlns:a16="http://schemas.microsoft.com/office/drawing/2014/main" id="{1763C232-1309-3F49-2B7F-1BEFDCDC85A9}"/>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rcRect l="1165" t="2651" r="1430" b="1217"/>
            <a:stretch>
              <a:fillRect/>
            </a:stretch>
          </p:blipFill>
          <p:spPr>
            <a:xfrm>
              <a:off x="4808183" y="857740"/>
              <a:ext cx="3636559" cy="1855245"/>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F6119B0-D14D-1FFF-21F7-72FFBB423A2C}"/>
                </a:ext>
              </a:extLst>
            </p:cNvPr>
            <p:cNvPicPr>
              <a:picLocks noChangeAspect="1"/>
            </p:cNvPicPr>
            <p:nvPr/>
          </p:nvPicPr>
          <p:blipFill>
            <a:blip r:embed="rId10"/>
            <a:stretch>
              <a:fillRect/>
            </a:stretch>
          </p:blipFill>
          <p:spPr>
            <a:xfrm>
              <a:off x="6691794" y="1146086"/>
              <a:ext cx="1653123" cy="474302"/>
            </a:xfrm>
            <a:prstGeom prst="rect">
              <a:avLst/>
            </a:prstGeom>
            <a:ln>
              <a:noFill/>
            </a:ln>
            <a:effectLst>
              <a:outerShdw blurRad="292100" dist="139700" dir="2700000" algn="tl" rotWithShape="0">
                <a:srgbClr val="333333">
                  <a:alpha val="65000"/>
                </a:srgbClr>
              </a:outerShdw>
            </a:effectLst>
          </p:spPr>
        </p:pic>
      </p:grpSp>
      <p:pic>
        <p:nvPicPr>
          <p:cNvPr id="13" name="Picture 12">
            <a:extLst>
              <a:ext uri="{FF2B5EF4-FFF2-40B4-BE49-F238E27FC236}">
                <a16:creationId xmlns:a16="http://schemas.microsoft.com/office/drawing/2014/main" id="{BF263B33-431D-AE8F-F4C7-B308830D8038}"/>
              </a:ext>
            </a:extLst>
          </p:cNvPr>
          <p:cNvPicPr>
            <a:picLocks noChangeAspect="1"/>
          </p:cNvPicPr>
          <p:nvPr/>
        </p:nvPicPr>
        <p:blipFill>
          <a:blip r:embed="rId11"/>
          <a:srcRect t="15217" b="15448"/>
          <a:stretch>
            <a:fillRect/>
          </a:stretch>
        </p:blipFill>
        <p:spPr>
          <a:xfrm>
            <a:off x="4826923" y="2008058"/>
            <a:ext cx="3461350" cy="1977105"/>
          </a:xfrm>
          <a:prstGeom prst="rect">
            <a:avLst/>
          </a:prstGeom>
        </p:spPr>
      </p:pic>
      <p:sp>
        <p:nvSpPr>
          <p:cNvPr id="15" name="Title 1">
            <a:extLst>
              <a:ext uri="{FF2B5EF4-FFF2-40B4-BE49-F238E27FC236}">
                <a16:creationId xmlns:a16="http://schemas.microsoft.com/office/drawing/2014/main" id="{9E91942B-B93E-780D-63B3-EB6C89741A62}"/>
              </a:ext>
            </a:extLst>
          </p:cNvPr>
          <p:cNvSpPr txBox="1">
            <a:spLocks/>
          </p:cNvSpPr>
          <p:nvPr/>
        </p:nvSpPr>
        <p:spPr>
          <a:xfrm>
            <a:off x="462844" y="144551"/>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Imaged based </a:t>
            </a:r>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contractility</a:t>
            </a:r>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 assessment</a:t>
            </a:r>
            <a:endParaRPr lang="en-US"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endParaRPr>
          </a:p>
        </p:txBody>
      </p:sp>
      <p:pic>
        <p:nvPicPr>
          <p:cNvPr id="17" name="1D8434A1">
            <a:hlinkClick r:id="" action="ppaction://media"/>
            <a:extLst>
              <a:ext uri="{FF2B5EF4-FFF2-40B4-BE49-F238E27FC236}">
                <a16:creationId xmlns:a16="http://schemas.microsoft.com/office/drawing/2014/main" id="{FBF289E8-04C4-EA57-904B-318C13930D66}"/>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82443" y="3032361"/>
            <a:ext cx="1549109" cy="1549109"/>
          </a:xfrm>
          <a:prstGeom prst="rect">
            <a:avLst/>
          </a:prstGeom>
          <a:ln>
            <a:noFill/>
          </a:ln>
          <a:effectLst>
            <a:outerShdw blurRad="292100" dist="139700" dir="2700000" algn="tl" rotWithShape="0">
              <a:srgbClr val="333333">
                <a:alpha val="65000"/>
              </a:srgbClr>
            </a:outerShdw>
          </a:effectLst>
        </p:spPr>
      </p:pic>
      <p:pic>
        <p:nvPicPr>
          <p:cNvPr id="2" name="Data_150k_1in2_13d_e2_result">
            <a:hlinkClick r:id="" action="ppaction://media"/>
            <a:extLst>
              <a:ext uri="{FF2B5EF4-FFF2-40B4-BE49-F238E27FC236}">
                <a16:creationId xmlns:a16="http://schemas.microsoft.com/office/drawing/2014/main" id="{DD543B91-8E81-7D67-4F8A-6926A1B6CA7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3"/>
          <a:srcRect t="6970" r="29775" b="9506"/>
          <a:stretch/>
        </p:blipFill>
        <p:spPr>
          <a:xfrm>
            <a:off x="2280881" y="3806916"/>
            <a:ext cx="1164200" cy="1168180"/>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29F12267-7DBE-5D82-A710-F86C1B4C9357}"/>
              </a:ext>
            </a:extLst>
          </p:cNvPr>
          <p:cNvSpPr txBox="1"/>
          <p:nvPr/>
        </p:nvSpPr>
        <p:spPr>
          <a:xfrm>
            <a:off x="4645534" y="1070848"/>
            <a:ext cx="4416900" cy="3785652"/>
          </a:xfrm>
          <a:prstGeom prst="rect">
            <a:avLst/>
          </a:prstGeom>
          <a:noFill/>
          <a:ln w="19050">
            <a:noFill/>
            <a:prstDash val="sysDot"/>
            <a:extLst>
              <a:ext uri="{C807C97D-BFC1-408E-A445-0C87EB9F89A2}">
                <ask:lineSketchStyleProps xmlns:ask="http://schemas.microsoft.com/office/drawing/2018/sketchyshapes" sd="2444365566">
                  <a:custGeom>
                    <a:avLst/>
                    <a:gdLst>
                      <a:gd name="connsiteX0" fmla="*/ 0 w 4416900"/>
                      <a:gd name="connsiteY0" fmla="*/ 0 h 3785652"/>
                      <a:gd name="connsiteX1" fmla="*/ 4416900 w 4416900"/>
                      <a:gd name="connsiteY1" fmla="*/ 0 h 3785652"/>
                      <a:gd name="connsiteX2" fmla="*/ 4416900 w 4416900"/>
                      <a:gd name="connsiteY2" fmla="*/ 3785652 h 3785652"/>
                      <a:gd name="connsiteX3" fmla="*/ 0 w 4416900"/>
                      <a:gd name="connsiteY3" fmla="*/ 3785652 h 3785652"/>
                      <a:gd name="connsiteX4" fmla="*/ 0 w 4416900"/>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6900" h="3785652" extrusionOk="0">
                        <a:moveTo>
                          <a:pt x="0" y="0"/>
                        </a:moveTo>
                        <a:cubicBezTo>
                          <a:pt x="1414284" y="-69867"/>
                          <a:pt x="3549361" y="63979"/>
                          <a:pt x="4416900" y="0"/>
                        </a:cubicBezTo>
                        <a:cubicBezTo>
                          <a:pt x="4571895" y="1239283"/>
                          <a:pt x="4412361" y="3351725"/>
                          <a:pt x="4416900" y="3785652"/>
                        </a:cubicBezTo>
                        <a:cubicBezTo>
                          <a:pt x="2229354" y="3700985"/>
                          <a:pt x="1257969" y="3718399"/>
                          <a:pt x="0" y="3785652"/>
                        </a:cubicBezTo>
                        <a:cubicBezTo>
                          <a:pt x="-13679" y="2478275"/>
                          <a:pt x="124305" y="1782084"/>
                          <a:pt x="0" y="0"/>
                        </a:cubicBezTo>
                        <a:close/>
                      </a:path>
                    </a:pathLst>
                  </a:custGeom>
                  <ask:type>
                    <ask:lineSketchNone/>
                  </ask:type>
                </ask:lineSketchStyleProps>
              </a:ext>
            </a:extLst>
          </a:ln>
          <a:effectLst/>
        </p:spPr>
        <p:txBody>
          <a:bodyPr wrap="square" rtlCol="0">
            <a:spAutoFit/>
          </a:bodyPr>
          <a:lstStyle/>
          <a:p>
            <a:pPr>
              <a:buNone/>
            </a:pPr>
            <a:r>
              <a:rPr lang="en-US" sz="1800" b="1" i="0" dirty="0">
                <a:solidFill>
                  <a:srgbClr val="F58022"/>
                </a:solidFill>
                <a:effectLst/>
                <a:latin typeface="Rajdhani" panose="02000000000000000000" pitchFamily="2" charset="0"/>
                <a:ea typeface="Calibri Light" panose="020F0302020204030204" pitchFamily="34" charset="0"/>
                <a:cs typeface="Rajdhani" panose="02000000000000000000" pitchFamily="2" charset="0"/>
              </a:rPr>
              <a:t>Isoproterenol</a:t>
            </a:r>
            <a:endParaRPr lang="en-US" sz="1800" b="0" i="0" dirty="0">
              <a:solidFill>
                <a:srgbClr val="F58022"/>
              </a:solidFill>
              <a:effectLst/>
              <a:latin typeface="Rajdhani" panose="02000000000000000000" pitchFamily="2" charset="0"/>
              <a:ea typeface="Calibri Light" panose="020F0302020204030204" pitchFamily="34" charset="0"/>
              <a:cs typeface="Rajdhani" panose="02000000000000000000" pitchFamily="2" charset="0"/>
            </a:endParaRPr>
          </a:p>
          <a:p>
            <a:pPr>
              <a:buNone/>
            </a:pPr>
            <a:r>
              <a:rPr lang="en-US" sz="1200" b="1" dirty="0">
                <a:solidFill>
                  <a:srgbClr val="242021"/>
                </a:solidFill>
                <a:latin typeface="Calibri Light" panose="020F0302020204030204" pitchFamily="34" charset="0"/>
                <a:ea typeface="Calibri Light" panose="020F0302020204030204" pitchFamily="34" charset="0"/>
                <a:cs typeface="Calibri Light" panose="020F0302020204030204" pitchFamily="34" charset="0"/>
              </a:rPr>
              <a:t>A</a:t>
            </a:r>
            <a:r>
              <a:rPr lang="en-US" sz="1200" b="1" i="0" dirty="0">
                <a:solidFill>
                  <a:srgbClr val="242021"/>
                </a:solidFill>
                <a:effectLst/>
                <a:latin typeface="Calibri Light" panose="020F0302020204030204" pitchFamily="34" charset="0"/>
                <a:ea typeface="Calibri Light" panose="020F0302020204030204" pitchFamily="34" charset="0"/>
                <a:cs typeface="Calibri Light" panose="020F0302020204030204" pitchFamily="34" charset="0"/>
              </a:rPr>
              <a:t>gonist of the beta-adrenergic receptors</a:t>
            </a: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r>
              <a:rPr lang="en-US" sz="1200" dirty="0">
                <a:latin typeface="Calibri Light" panose="020F0302020204030204" pitchFamily="34" charset="0"/>
                <a:ea typeface="Calibri Light" panose="020F0302020204030204" pitchFamily="34" charset="0"/>
                <a:cs typeface="Calibri Light" panose="020F0302020204030204" pitchFamily="34" charset="0"/>
              </a:rPr>
              <a:t>Positive inotropic response + Positive chronotropic response </a:t>
            </a: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buNone/>
            </a:pPr>
            <a:r>
              <a:rPr lang="en-US" sz="1200" dirty="0">
                <a:latin typeface="Calibri Light" panose="020F0302020204030204" pitchFamily="34" charset="0"/>
                <a:ea typeface="Calibri Light" panose="020F0302020204030204" pitchFamily="34" charset="0"/>
                <a:cs typeface="Calibri Light" panose="020F0302020204030204" pitchFamily="34" charset="0"/>
              </a:rPr>
              <a:t>Positive force- frequency relationship not observed in 2D </a:t>
            </a:r>
            <a:br>
              <a:rPr lang="en-US" sz="1200" dirty="0">
                <a:latin typeface="Calibri Light" panose="020F0302020204030204" pitchFamily="34" charset="0"/>
                <a:ea typeface="Calibri Light" panose="020F0302020204030204" pitchFamily="34" charset="0"/>
                <a:cs typeface="Calibri Light" panose="020F0302020204030204" pitchFamily="34" charset="0"/>
              </a:rPr>
            </a:br>
            <a:endParaRPr lang="en-US" sz="12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6" name="Rectangle: Rounded Corners 9">
            <a:extLst>
              <a:ext uri="{FF2B5EF4-FFF2-40B4-BE49-F238E27FC236}">
                <a16:creationId xmlns:a16="http://schemas.microsoft.com/office/drawing/2014/main" id="{3DA2CAEE-16E7-92E8-5B05-F00DBC4E9172}"/>
              </a:ext>
            </a:extLst>
          </p:cNvPr>
          <p:cNvSpPr/>
          <p:nvPr/>
        </p:nvSpPr>
        <p:spPr>
          <a:xfrm rot="16200000">
            <a:off x="-1659222" y="2394752"/>
            <a:ext cx="3918031" cy="612847"/>
          </a:xfrm>
          <a:prstGeom prst="roundRect">
            <a:avLst>
              <a:gd name="adj" fmla="val 50000"/>
            </a:avLst>
          </a:prstGeom>
          <a:solidFill>
            <a:srgbClr val="F58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400" dirty="0">
                <a:solidFill>
                  <a:schemeClr val="bg1"/>
                </a:solidFill>
                <a:latin typeface="Rajdhani" panose="02000000000000000000" pitchFamily="2" charset="0"/>
                <a:ea typeface="Calibri" panose="020F0502020204030204" pitchFamily="34" charset="0"/>
                <a:cs typeface="Rajdhani" panose="02000000000000000000" pitchFamily="2" charset="0"/>
              </a:rPr>
              <a:t>CONTRACTILITY</a:t>
            </a:r>
          </a:p>
        </p:txBody>
      </p:sp>
      <p:sp>
        <p:nvSpPr>
          <p:cNvPr id="21" name="Rectangle 20">
            <a:extLst>
              <a:ext uri="{FF2B5EF4-FFF2-40B4-BE49-F238E27FC236}">
                <a16:creationId xmlns:a16="http://schemas.microsoft.com/office/drawing/2014/main" id="{6C83B751-3250-FC65-5252-C032D42E1D87}"/>
              </a:ext>
            </a:extLst>
          </p:cNvPr>
          <p:cNvSpPr/>
          <p:nvPr/>
        </p:nvSpPr>
        <p:spPr>
          <a:xfrm>
            <a:off x="4421746" y="944450"/>
            <a:ext cx="4627809" cy="3816439"/>
          </a:xfrm>
          <a:prstGeom prst="rect">
            <a:avLst/>
          </a:prstGeom>
          <a:noFill/>
          <a:ln w="12700">
            <a:solidFill>
              <a:srgbClr val="F5802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655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1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9B002-42CD-9092-0A5D-3495B2D83DD1}"/>
              </a:ext>
            </a:extLst>
          </p:cNvPr>
          <p:cNvSpPr/>
          <p:nvPr/>
        </p:nvSpPr>
        <p:spPr>
          <a:xfrm>
            <a:off x="1557238" y="1264134"/>
            <a:ext cx="417937" cy="316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3882A7C7-F246-010C-B844-7D33CB6176CD}"/>
              </a:ext>
            </a:extLst>
          </p:cNvPr>
          <p:cNvGrpSpPr/>
          <p:nvPr/>
        </p:nvGrpSpPr>
        <p:grpSpPr>
          <a:xfrm>
            <a:off x="1277135" y="2297018"/>
            <a:ext cx="2211319" cy="1884324"/>
            <a:chOff x="6047874" y="2110354"/>
            <a:chExt cx="2323604" cy="1980005"/>
          </a:xfrm>
        </p:grpSpPr>
        <p:pic>
          <p:nvPicPr>
            <p:cNvPr id="3" name="Image 2">
              <a:extLst>
                <a:ext uri="{FF2B5EF4-FFF2-40B4-BE49-F238E27FC236}">
                  <a16:creationId xmlns:a16="http://schemas.microsoft.com/office/drawing/2014/main" id="{60E0784D-9A61-6334-EF42-600CA86EA414}"/>
                </a:ext>
              </a:extLst>
            </p:cNvPr>
            <p:cNvPicPr>
              <a:picLocks noChangeAspect="1"/>
            </p:cNvPicPr>
            <p:nvPr/>
          </p:nvPicPr>
          <p:blipFill rotWithShape="1">
            <a:blip r:embed="rId5"/>
            <a:srcRect l="48954" t="18979"/>
            <a:stretch>
              <a:fillRect/>
            </a:stretch>
          </p:blipFill>
          <p:spPr>
            <a:xfrm>
              <a:off x="6047874" y="2428947"/>
              <a:ext cx="2323604" cy="1661412"/>
            </a:xfrm>
            <a:prstGeom prst="rect">
              <a:avLst/>
            </a:prstGeom>
            <a:ln>
              <a:noFill/>
              <a:prstDash val="dash"/>
            </a:ln>
          </p:spPr>
        </p:pic>
        <p:sp>
          <p:nvSpPr>
            <p:cNvPr id="4" name="Rectangle 3">
              <a:extLst>
                <a:ext uri="{FF2B5EF4-FFF2-40B4-BE49-F238E27FC236}">
                  <a16:creationId xmlns:a16="http://schemas.microsoft.com/office/drawing/2014/main" id="{7C1F21C7-69A6-0928-0A5F-747B6D5C2E8D}"/>
                </a:ext>
              </a:extLst>
            </p:cNvPr>
            <p:cNvSpPr/>
            <p:nvPr/>
          </p:nvSpPr>
          <p:spPr>
            <a:xfrm>
              <a:off x="6047874" y="2110354"/>
              <a:ext cx="242619" cy="199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a:extLst>
              <a:ext uri="{FF2B5EF4-FFF2-40B4-BE49-F238E27FC236}">
                <a16:creationId xmlns:a16="http://schemas.microsoft.com/office/drawing/2014/main" id="{B1E9F1C1-E4C3-4CEE-F3B8-1C4D28A63E60}"/>
              </a:ext>
            </a:extLst>
          </p:cNvPr>
          <p:cNvSpPr txBox="1">
            <a:spLocks/>
          </p:cNvSpPr>
          <p:nvPr/>
        </p:nvSpPr>
        <p:spPr>
          <a:xfrm>
            <a:off x="451556" y="144551"/>
            <a:ext cx="8437013"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en-US" dirty="0">
                <a:latin typeface="Rajdhani Light" panose="02000000000000000000" pitchFamily="2" charset="0"/>
                <a:cs typeface="Rajdhani Light" panose="02000000000000000000" pitchFamily="2" charset="0"/>
              </a:rPr>
              <a:t>Imaged based </a:t>
            </a:r>
            <a:r>
              <a:rPr lang="en-US" b="1" dirty="0">
                <a:latin typeface="Rajdhani" panose="02000000000000000000" pitchFamily="2" charset="0"/>
                <a:cs typeface="Rajdhani" panose="02000000000000000000" pitchFamily="2" charset="0"/>
              </a:rPr>
              <a:t>electrophysiology</a:t>
            </a:r>
            <a:r>
              <a:rPr lang="en-US" dirty="0">
                <a:latin typeface="Rajdhani Light" panose="02000000000000000000" pitchFamily="2" charset="0"/>
                <a:cs typeface="Rajdhani Light" panose="02000000000000000000" pitchFamily="2" charset="0"/>
              </a:rPr>
              <a:t> assessment </a:t>
            </a:r>
            <a:r>
              <a:rPr lang="en-US" sz="1800" dirty="0">
                <a:latin typeface="Rajdhani Light" panose="02000000000000000000" pitchFamily="2" charset="0"/>
                <a:cs typeface="Rajdhani Light" panose="02000000000000000000" pitchFamily="2" charset="0"/>
              </a:rPr>
              <a:t>- voltage sensitive dyes</a:t>
            </a:r>
            <a:endParaRPr lang="en-US" dirty="0">
              <a:latin typeface="Rajdhani Light" panose="02000000000000000000" pitchFamily="2" charset="0"/>
              <a:cs typeface="Rajdhani Light" panose="02000000000000000000" pitchFamily="2" charset="0"/>
            </a:endParaRPr>
          </a:p>
        </p:txBody>
      </p:sp>
      <p:pic>
        <p:nvPicPr>
          <p:cNvPr id="7" name="elife-87739-fig4video1 (1)">
            <a:hlinkClick r:id="" action="ppaction://media"/>
            <a:extLst>
              <a:ext uri="{FF2B5EF4-FFF2-40B4-BE49-F238E27FC236}">
                <a16:creationId xmlns:a16="http://schemas.microsoft.com/office/drawing/2014/main" id="{F4BECAA4-1651-2727-4456-B2393B45961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08098" y="797995"/>
            <a:ext cx="1696513" cy="1696513"/>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0977C53-FE61-23DF-EA14-0D1A3A8392AF}"/>
              </a:ext>
            </a:extLst>
          </p:cNvPr>
          <p:cNvSpPr txBox="1"/>
          <p:nvPr/>
        </p:nvSpPr>
        <p:spPr>
          <a:xfrm>
            <a:off x="905814" y="4721950"/>
            <a:ext cx="3746050" cy="276999"/>
          </a:xfrm>
          <a:prstGeom prst="rect">
            <a:avLst/>
          </a:prstGeom>
          <a:noFill/>
        </p:spPr>
        <p:txBody>
          <a:bodyPr wrap="square">
            <a:spAutoFit/>
          </a:bodyPr>
          <a:lstStyle/>
          <a:p>
            <a:r>
              <a:rPr lang="en-US" sz="600" i="1" dirty="0" err="1"/>
              <a:t>Seguret</a:t>
            </a:r>
            <a:r>
              <a:rPr lang="en-US" sz="600" i="1" dirty="0"/>
              <a:t>  et al (2023) A versatile high-throughput assay based on 3D ring-shaped cardiac tissues generated from human induced pluripotent stem cell derived cardiomyocytes </a:t>
            </a:r>
            <a:r>
              <a:rPr lang="en-US" sz="600" i="1" dirty="0" err="1"/>
              <a:t>eLife</a:t>
            </a:r>
            <a:r>
              <a:rPr lang="en-US" sz="600" i="1" dirty="0"/>
              <a:t> 12:RP87739</a:t>
            </a:r>
          </a:p>
        </p:txBody>
      </p:sp>
      <p:sp>
        <p:nvSpPr>
          <p:cNvPr id="10" name="TextBox 9">
            <a:extLst>
              <a:ext uri="{FF2B5EF4-FFF2-40B4-BE49-F238E27FC236}">
                <a16:creationId xmlns:a16="http://schemas.microsoft.com/office/drawing/2014/main" id="{D8916981-E75C-B675-575D-83CB94B79BEC}"/>
              </a:ext>
            </a:extLst>
          </p:cNvPr>
          <p:cNvSpPr txBox="1"/>
          <p:nvPr/>
        </p:nvSpPr>
        <p:spPr>
          <a:xfrm>
            <a:off x="1142249" y="4345505"/>
            <a:ext cx="2729060" cy="307777"/>
          </a:xfrm>
          <a:prstGeom prst="rect">
            <a:avLst/>
          </a:prstGeom>
          <a:noFill/>
        </p:spPr>
        <p:txBody>
          <a:bodyPr wrap="square" rtlCol="0">
            <a:spAutoFit/>
          </a:bodyPr>
          <a:lstStyle/>
          <a:p>
            <a:pPr algn="ct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Excitation contraction coupling</a:t>
            </a:r>
          </a:p>
        </p:txBody>
      </p:sp>
      <p:pic>
        <p:nvPicPr>
          <p:cNvPr id="9" name="Picture 8">
            <a:extLst>
              <a:ext uri="{FF2B5EF4-FFF2-40B4-BE49-F238E27FC236}">
                <a16:creationId xmlns:a16="http://schemas.microsoft.com/office/drawing/2014/main" id="{5BD54AB3-214F-D0B2-0E92-EFB2546BA5D4}"/>
              </a:ext>
            </a:extLst>
          </p:cNvPr>
          <p:cNvPicPr>
            <a:picLocks noChangeAspect="1"/>
          </p:cNvPicPr>
          <p:nvPr/>
        </p:nvPicPr>
        <p:blipFill>
          <a:blip r:embed="rId7"/>
          <a:srcRect t="34168" r="50518"/>
          <a:stretch/>
        </p:blipFill>
        <p:spPr>
          <a:xfrm>
            <a:off x="4745841" y="2347376"/>
            <a:ext cx="4026245" cy="2052947"/>
          </a:xfrm>
          <a:prstGeom prst="rect">
            <a:avLst/>
          </a:prstGeom>
        </p:spPr>
      </p:pic>
      <p:sp>
        <p:nvSpPr>
          <p:cNvPr id="11" name="TextBox 10">
            <a:extLst>
              <a:ext uri="{FF2B5EF4-FFF2-40B4-BE49-F238E27FC236}">
                <a16:creationId xmlns:a16="http://schemas.microsoft.com/office/drawing/2014/main" id="{6475E8BD-4323-CE09-1312-5EED91C104B6}"/>
              </a:ext>
            </a:extLst>
          </p:cNvPr>
          <p:cNvSpPr txBox="1"/>
          <p:nvPr/>
        </p:nvSpPr>
        <p:spPr>
          <a:xfrm>
            <a:off x="4932770" y="954457"/>
            <a:ext cx="3498908" cy="1538883"/>
          </a:xfrm>
          <a:prstGeom prst="rect">
            <a:avLst/>
          </a:prstGeom>
          <a:noFill/>
        </p:spPr>
        <p:txBody>
          <a:bodyPr wrap="square" rtlCol="0">
            <a:spAutoFit/>
          </a:bodyPr>
          <a:lstStyle/>
          <a:p>
            <a:pPr>
              <a:buNone/>
            </a:pPr>
            <a:r>
              <a:rPr lang="en-US" sz="1800" b="1" i="0" dirty="0">
                <a:solidFill>
                  <a:srgbClr val="8CC63F"/>
                </a:solidFill>
                <a:effectLst/>
                <a:latin typeface="Rajdhani" panose="02000000000000000000" pitchFamily="2" charset="0"/>
                <a:ea typeface="Calibri Light" panose="020F0302020204030204" pitchFamily="34" charset="0"/>
                <a:cs typeface="Rajdhani" panose="02000000000000000000" pitchFamily="2" charset="0"/>
              </a:rPr>
              <a:t>Disopyramide</a:t>
            </a:r>
            <a:r>
              <a:rPr lang="en-US" sz="1800" b="1" i="0" dirty="0">
                <a:solidFill>
                  <a:srgbClr val="8CC63F"/>
                </a:solidFill>
                <a:effectLst/>
                <a:latin typeface="Calibri Light" panose="020F0302020204030204" pitchFamily="34" charset="0"/>
                <a:ea typeface="Calibri Light" panose="020F0302020204030204" pitchFamily="34" charset="0"/>
                <a:cs typeface="Calibri Light" panose="020F0302020204030204" pitchFamily="34" charset="0"/>
              </a:rPr>
              <a:t> </a:t>
            </a:r>
          </a:p>
          <a:p>
            <a:pPr>
              <a:buNone/>
            </a:pPr>
            <a:r>
              <a:rPr lang="en-US" sz="1200" b="1" i="0" dirty="0">
                <a:solidFill>
                  <a:srgbClr val="242021"/>
                </a:solidFill>
                <a:effectLst/>
                <a:latin typeface="Calibri Light" panose="020F0302020204030204" pitchFamily="34" charset="0"/>
                <a:ea typeface="Calibri Light" panose="020F0302020204030204" pitchFamily="34" charset="0"/>
                <a:cs typeface="Calibri Light" panose="020F0302020204030204" pitchFamily="34" charset="0"/>
              </a:rPr>
              <a:t>Sodium channel blocker &amp; moderate blockade of potassium channels</a:t>
            </a:r>
          </a:p>
          <a:p>
            <a:pPr>
              <a:buNone/>
            </a:pPr>
            <a:endParaRPr lang="en-US" b="1" i="0" dirty="0">
              <a:solidFill>
                <a:srgbClr val="242021"/>
              </a:solidFill>
              <a:effectLst/>
              <a:latin typeface="Calibri Light" panose="020F0302020204030204" pitchFamily="34" charset="0"/>
              <a:ea typeface="Calibri Light" panose="020F0302020204030204" pitchFamily="34" charset="0"/>
              <a:cs typeface="Calibri Light" panose="020F0302020204030204" pitchFamily="34" charset="0"/>
            </a:endParaRPr>
          </a:p>
          <a:p>
            <a:pPr>
              <a:buNone/>
            </a:pPr>
            <a:r>
              <a:rPr lang="en-US" sz="1200" b="0" i="0" dirty="0">
                <a:solidFill>
                  <a:srgbClr val="242021"/>
                </a:solidFill>
                <a:effectLst/>
                <a:latin typeface="Calibri Light" panose="020F0302020204030204" pitchFamily="34" charset="0"/>
                <a:ea typeface="Calibri Light" panose="020F0302020204030204" pitchFamily="34" charset="0"/>
                <a:cs typeface="Calibri Light" panose="020F0302020204030204" pitchFamily="34" charset="0"/>
              </a:rPr>
              <a:t>Decrease in upstroke velocity </a:t>
            </a:r>
          </a:p>
          <a:p>
            <a:pPr>
              <a:buNone/>
            </a:pPr>
            <a:r>
              <a:rPr lang="en-US" sz="1200" b="0" i="0" dirty="0">
                <a:solidFill>
                  <a:srgbClr val="242021"/>
                </a:solidFill>
                <a:effectLst/>
                <a:latin typeface="Calibri Light" panose="020F0302020204030204" pitchFamily="34" charset="0"/>
                <a:ea typeface="Calibri Light" panose="020F0302020204030204" pitchFamily="34" charset="0"/>
                <a:cs typeface="Calibri Light" panose="020F0302020204030204" pitchFamily="34" charset="0"/>
              </a:rPr>
              <a:t>Prolongation in late APDs</a:t>
            </a:r>
            <a:r>
              <a:rPr lang="en-US" sz="1050" dirty="0">
                <a:latin typeface="Calibri Light" panose="020F0302020204030204" pitchFamily="34" charset="0"/>
                <a:ea typeface="Calibri Light" panose="020F0302020204030204" pitchFamily="34" charset="0"/>
                <a:cs typeface="Calibri Light" panose="020F0302020204030204" pitchFamily="34" charset="0"/>
              </a:rPr>
              <a:t> </a:t>
            </a:r>
            <a:br>
              <a:rPr lang="en-US" dirty="0">
                <a:latin typeface="Calibri Light" panose="020F0302020204030204" pitchFamily="34" charset="0"/>
                <a:ea typeface="Calibri Light" panose="020F0302020204030204" pitchFamily="34" charset="0"/>
                <a:cs typeface="Calibri Light" panose="020F0302020204030204" pitchFamily="34" charset="0"/>
              </a:rPr>
            </a:b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Rectangle: Rounded Corners 9">
            <a:extLst>
              <a:ext uri="{FF2B5EF4-FFF2-40B4-BE49-F238E27FC236}">
                <a16:creationId xmlns:a16="http://schemas.microsoft.com/office/drawing/2014/main" id="{10D02282-3332-0532-E008-3D07BBC7F4A6}"/>
              </a:ext>
            </a:extLst>
          </p:cNvPr>
          <p:cNvSpPr/>
          <p:nvPr/>
        </p:nvSpPr>
        <p:spPr>
          <a:xfrm rot="16200000">
            <a:off x="-1659222" y="2394752"/>
            <a:ext cx="3918031" cy="612847"/>
          </a:xfrm>
          <a:prstGeom prst="roundRect">
            <a:avLst>
              <a:gd name="adj" fmla="val 50000"/>
            </a:avLst>
          </a:prstGeom>
          <a:solidFill>
            <a:srgbClr val="97CE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ACTION POTENTIAL</a:t>
            </a:r>
          </a:p>
        </p:txBody>
      </p:sp>
      <p:sp>
        <p:nvSpPr>
          <p:cNvPr id="17" name="Rectangle 16">
            <a:extLst>
              <a:ext uri="{FF2B5EF4-FFF2-40B4-BE49-F238E27FC236}">
                <a16:creationId xmlns:a16="http://schemas.microsoft.com/office/drawing/2014/main" id="{7917BC9E-BBD2-3597-72F5-37417903B381}"/>
              </a:ext>
            </a:extLst>
          </p:cNvPr>
          <p:cNvSpPr/>
          <p:nvPr/>
        </p:nvSpPr>
        <p:spPr>
          <a:xfrm>
            <a:off x="4701004" y="742160"/>
            <a:ext cx="4348551" cy="4018730"/>
          </a:xfrm>
          <a:prstGeom prst="rect">
            <a:avLst/>
          </a:prstGeom>
          <a:noFill/>
          <a:ln w="12700">
            <a:solidFill>
              <a:srgbClr val="97CE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507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29B002-42CD-9092-0A5D-3495B2D83DD1}"/>
              </a:ext>
            </a:extLst>
          </p:cNvPr>
          <p:cNvSpPr/>
          <p:nvPr/>
        </p:nvSpPr>
        <p:spPr>
          <a:xfrm>
            <a:off x="1601102" y="1433965"/>
            <a:ext cx="417937" cy="3160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1E9F1C1-E4C3-4CEE-F3B8-1C4D28A63E60}"/>
              </a:ext>
            </a:extLst>
          </p:cNvPr>
          <p:cNvSpPr txBox="1">
            <a:spLocks/>
          </p:cNvSpPr>
          <p:nvPr/>
        </p:nvSpPr>
        <p:spPr>
          <a:xfrm>
            <a:off x="451556" y="144551"/>
            <a:ext cx="8437013"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r>
              <a:rPr lang="en-US" dirty="0">
                <a:latin typeface="Rajdhani Light" panose="02000000000000000000" pitchFamily="2" charset="0"/>
                <a:cs typeface="Rajdhani Light" panose="02000000000000000000" pitchFamily="2" charset="0"/>
              </a:rPr>
              <a:t>Imaged based</a:t>
            </a:r>
            <a:r>
              <a:rPr lang="en-US" b="1" dirty="0">
                <a:latin typeface="Rajdhani Light" panose="02000000000000000000" pitchFamily="2" charset="0"/>
                <a:cs typeface="Rajdhani Light" panose="02000000000000000000" pitchFamily="2" charset="0"/>
              </a:rPr>
              <a:t> </a:t>
            </a:r>
            <a:r>
              <a:rPr lang="en-US" b="1" dirty="0">
                <a:latin typeface="Rajdhani" panose="02000000000000000000" pitchFamily="2" charset="0"/>
                <a:cs typeface="Rajdhani" panose="02000000000000000000" pitchFamily="2" charset="0"/>
              </a:rPr>
              <a:t>calcium</a:t>
            </a:r>
            <a:r>
              <a:rPr lang="en-US" b="1" dirty="0">
                <a:latin typeface="Rajdhani Light" panose="02000000000000000000" pitchFamily="2" charset="0"/>
                <a:cs typeface="Rajdhani Light" panose="02000000000000000000" pitchFamily="2" charset="0"/>
              </a:rPr>
              <a:t> </a:t>
            </a:r>
            <a:r>
              <a:rPr lang="en-US" dirty="0">
                <a:latin typeface="Rajdhani Light" panose="02000000000000000000" pitchFamily="2" charset="0"/>
                <a:cs typeface="Rajdhani Light" panose="02000000000000000000" pitchFamily="2" charset="0"/>
              </a:rPr>
              <a:t>assessment </a:t>
            </a:r>
          </a:p>
        </p:txBody>
      </p:sp>
      <p:pic>
        <p:nvPicPr>
          <p:cNvPr id="12" name="AK15_200325_D30_5x obj_Cal520_C10_Series001_ch00_SV">
            <a:hlinkClick r:id="" action="ppaction://media"/>
            <a:extLst>
              <a:ext uri="{FF2B5EF4-FFF2-40B4-BE49-F238E27FC236}">
                <a16:creationId xmlns:a16="http://schemas.microsoft.com/office/drawing/2014/main" id="{BDCB5F0A-A5C7-8899-B9C2-C8C16EF5BFA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13623" y="944964"/>
            <a:ext cx="1706095" cy="1706095"/>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40408799-3777-785C-D4E8-C5AE29B1CA0A}"/>
              </a:ext>
            </a:extLst>
          </p:cNvPr>
          <p:cNvSpPr txBox="1">
            <a:spLocks/>
          </p:cNvSpPr>
          <p:nvPr/>
        </p:nvSpPr>
        <p:spPr>
          <a:xfrm>
            <a:off x="1670075" y="4631501"/>
            <a:ext cx="1663487"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RPr/>
            </a:defPPr>
            <a:lvl1pPr>
              <a:buClr>
                <a:schemeClr val="dk1"/>
              </a:buClr>
              <a:buSzPts val="2800"/>
              <a:buNone/>
              <a:defRPr sz="2000">
                <a:solidFill>
                  <a:schemeClr val="tx1"/>
                </a:solidFill>
                <a:latin typeface="Calibri Light" panose="020F0302020204030204" pitchFamily="34" charset="0"/>
                <a:ea typeface="Calibri Light" panose="020F0302020204030204" pitchFamily="34" charset="0"/>
                <a:cs typeface="Calibri Light" panose="020F0302020204030204" pitchFamily="34" charset="0"/>
              </a:defRPr>
            </a:lvl1pPr>
            <a:lvl2pPr>
              <a:buClr>
                <a:schemeClr val="dk1"/>
              </a:buClr>
              <a:buSzPts val="2800"/>
              <a:buNone/>
              <a:defRPr sz="2800">
                <a:solidFill>
                  <a:schemeClr val="dk1"/>
                </a:solidFill>
              </a:defRPr>
            </a:lvl2pPr>
            <a:lvl3pPr>
              <a:buClr>
                <a:schemeClr val="dk1"/>
              </a:buClr>
              <a:buSzPts val="2800"/>
              <a:buNone/>
              <a:defRPr sz="2800">
                <a:solidFill>
                  <a:schemeClr val="dk1"/>
                </a:solidFill>
              </a:defRPr>
            </a:lvl3pPr>
            <a:lvl4pPr>
              <a:buClr>
                <a:schemeClr val="dk1"/>
              </a:buClr>
              <a:buSzPts val="2800"/>
              <a:buNone/>
              <a:defRPr sz="2800">
                <a:solidFill>
                  <a:schemeClr val="dk1"/>
                </a:solidFill>
              </a:defRPr>
            </a:lvl4pPr>
            <a:lvl5pPr>
              <a:buClr>
                <a:schemeClr val="dk1"/>
              </a:buClr>
              <a:buSzPts val="2800"/>
              <a:buNone/>
              <a:defRPr sz="2800">
                <a:solidFill>
                  <a:schemeClr val="dk1"/>
                </a:solidFill>
              </a:defRPr>
            </a:lvl5pPr>
            <a:lvl6pPr>
              <a:buClr>
                <a:schemeClr val="dk1"/>
              </a:buClr>
              <a:buSzPts val="2800"/>
              <a:buNone/>
              <a:defRPr sz="2800">
                <a:solidFill>
                  <a:schemeClr val="dk1"/>
                </a:solidFill>
              </a:defRPr>
            </a:lvl6pPr>
            <a:lvl7pPr>
              <a:buClr>
                <a:schemeClr val="dk1"/>
              </a:buClr>
              <a:buSzPts val="2800"/>
              <a:buNone/>
              <a:defRPr sz="2800">
                <a:solidFill>
                  <a:schemeClr val="dk1"/>
                </a:solidFill>
              </a:defRPr>
            </a:lvl7pPr>
            <a:lvl8pPr>
              <a:buClr>
                <a:schemeClr val="dk1"/>
              </a:buClr>
              <a:buSzPts val="2800"/>
              <a:buNone/>
              <a:defRPr sz="2800">
                <a:solidFill>
                  <a:schemeClr val="dk1"/>
                </a:solidFill>
              </a:defRPr>
            </a:lvl8pPr>
            <a:lvl9pPr>
              <a:buClr>
                <a:schemeClr val="dk1"/>
              </a:buClr>
              <a:buSzPts val="2800"/>
              <a:buNone/>
              <a:defRPr sz="2800">
                <a:solidFill>
                  <a:schemeClr val="dk1"/>
                </a:solidFill>
              </a:defRPr>
            </a:lvl9pPr>
          </a:lstStyle>
          <a:p>
            <a:pPr algn="r"/>
            <a:r>
              <a:rPr lang="en-US" sz="1200" dirty="0"/>
              <a:t>Cal520 am </a:t>
            </a:r>
          </a:p>
        </p:txBody>
      </p:sp>
      <p:sp>
        <p:nvSpPr>
          <p:cNvPr id="14" name="TextBox 13">
            <a:extLst>
              <a:ext uri="{FF2B5EF4-FFF2-40B4-BE49-F238E27FC236}">
                <a16:creationId xmlns:a16="http://schemas.microsoft.com/office/drawing/2014/main" id="{E9EF3A2A-563F-C654-A4D0-FA4A66F47A4D}"/>
              </a:ext>
            </a:extLst>
          </p:cNvPr>
          <p:cNvSpPr txBox="1"/>
          <p:nvPr/>
        </p:nvSpPr>
        <p:spPr>
          <a:xfrm>
            <a:off x="4572000" y="1228825"/>
            <a:ext cx="3680403" cy="1938992"/>
          </a:xfrm>
          <a:prstGeom prst="rect">
            <a:avLst/>
          </a:prstGeom>
          <a:noFill/>
        </p:spPr>
        <p:txBody>
          <a:bodyPr wrap="square" rtlCol="0">
            <a:spAutoFit/>
          </a:bodyPr>
          <a:lstStyle/>
          <a:p>
            <a:pPr>
              <a:buNone/>
            </a:pPr>
            <a:r>
              <a:rPr lang="en-US" sz="1800" b="1" i="0" dirty="0">
                <a:solidFill>
                  <a:srgbClr val="BDBDBD"/>
                </a:solidFill>
                <a:effectLst/>
                <a:latin typeface="Rajdhani" panose="02000000000000000000" pitchFamily="2" charset="0"/>
                <a:ea typeface="Calibri Light" panose="020F0302020204030204" pitchFamily="34" charset="0"/>
                <a:cs typeface="Rajdhani" panose="02000000000000000000" pitchFamily="2" charset="0"/>
              </a:rPr>
              <a:t>Nife</a:t>
            </a:r>
            <a:r>
              <a:rPr lang="en-US" sz="1800" b="1" dirty="0">
                <a:solidFill>
                  <a:srgbClr val="BDBDBD"/>
                </a:solidFill>
                <a:latin typeface="Rajdhani" panose="02000000000000000000" pitchFamily="2" charset="0"/>
                <a:ea typeface="Calibri Light" panose="020F0302020204030204" pitchFamily="34" charset="0"/>
                <a:cs typeface="Rajdhani" panose="02000000000000000000" pitchFamily="2" charset="0"/>
              </a:rPr>
              <a:t>dipine</a:t>
            </a:r>
            <a:r>
              <a:rPr lang="en-US" sz="1800" b="1" dirty="0">
                <a:solidFill>
                  <a:srgbClr val="BDBDBD"/>
                </a:solidFill>
                <a:latin typeface="Calibri Light" panose="020F0302020204030204" pitchFamily="34" charset="0"/>
                <a:ea typeface="Calibri Light" panose="020F0302020204030204" pitchFamily="34" charset="0"/>
                <a:cs typeface="Calibri Light" panose="020F0302020204030204" pitchFamily="34" charset="0"/>
              </a:rPr>
              <a:t> </a:t>
            </a:r>
          </a:p>
          <a:p>
            <a:pPr>
              <a:buNone/>
            </a:pPr>
            <a:r>
              <a:rPr lang="en-US" sz="1200" b="1" dirty="0">
                <a:solidFill>
                  <a:srgbClr val="242021"/>
                </a:solidFill>
                <a:latin typeface="Calibri Light" panose="020F0302020204030204" pitchFamily="34" charset="0"/>
                <a:ea typeface="Calibri Light" panose="020F0302020204030204" pitchFamily="34" charset="0"/>
                <a:cs typeface="Calibri Light" panose="020F0302020204030204" pitchFamily="34" charset="0"/>
              </a:rPr>
              <a:t>L-type calcium channel (LTCC) blocker medication</a:t>
            </a:r>
          </a:p>
          <a:p>
            <a:pPr>
              <a:buNone/>
            </a:pPr>
            <a:endParaRPr lang="en-US" sz="1200" b="1" dirty="0">
              <a:solidFill>
                <a:srgbClr val="242021"/>
              </a:solidFill>
              <a:latin typeface="Calibri Light" panose="020F0302020204030204" pitchFamily="34" charset="0"/>
              <a:ea typeface="Calibri Light" panose="020F0302020204030204" pitchFamily="34" charset="0"/>
              <a:cs typeface="Calibri Light" panose="020F0302020204030204" pitchFamily="34" charset="0"/>
            </a:endParaRPr>
          </a:p>
          <a:p>
            <a:pPr>
              <a:buNone/>
            </a:pPr>
            <a:r>
              <a:rPr lang="en-US" sz="1200" dirty="0">
                <a:latin typeface="Calibri Light" panose="020F0302020204030204" pitchFamily="34" charset="0"/>
                <a:ea typeface="Calibri Light" panose="020F0302020204030204" pitchFamily="34" charset="0"/>
                <a:cs typeface="Calibri Light" panose="020F0302020204030204" pitchFamily="34" charset="0"/>
              </a:rPr>
              <a:t>Decreased calcium transient amplitude, area under curve and duration</a:t>
            </a:r>
            <a:endParaRPr lang="en-US" sz="1200" dirty="0">
              <a:solidFill>
                <a:srgbClr val="242021"/>
              </a:solidFill>
              <a:latin typeface="Calibri Light" panose="020F0302020204030204" pitchFamily="34" charset="0"/>
              <a:ea typeface="Calibri Light" panose="020F0302020204030204" pitchFamily="34" charset="0"/>
              <a:cs typeface="Calibri Light" panose="020F0302020204030204" pitchFamily="34" charset="0"/>
            </a:endParaRPr>
          </a:p>
          <a:p>
            <a:pPr>
              <a:buNone/>
            </a:pPr>
            <a:br>
              <a:rPr lang="en-US" sz="1800" dirty="0"/>
            </a:br>
            <a:endParaRPr lang="en-US" sz="1800" b="1" i="0" dirty="0">
              <a:solidFill>
                <a:srgbClr val="8CC63F"/>
              </a:solidFill>
              <a:effectLst/>
              <a:latin typeface="Calibri Light" panose="020F0302020204030204" pitchFamily="34" charset="0"/>
              <a:ea typeface="Calibri Light" panose="020F0302020204030204" pitchFamily="34" charset="0"/>
              <a:cs typeface="Calibri Light" panose="020F0302020204030204" pitchFamily="34" charset="0"/>
            </a:endParaRPr>
          </a:p>
          <a:p>
            <a:pPr>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AK15_200325_D30_20x obj_Cal520_C10i">
            <a:hlinkClick r:id="" action="ppaction://media"/>
            <a:extLst>
              <a:ext uri="{FF2B5EF4-FFF2-40B4-BE49-F238E27FC236}">
                <a16:creationId xmlns:a16="http://schemas.microsoft.com/office/drawing/2014/main" id="{E7172F84-4636-894E-02FC-3A9D64A23B34}"/>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513623" y="3051232"/>
            <a:ext cx="1706095" cy="1608959"/>
          </a:xfrm>
          <a:prstGeom prst="rect">
            <a:avLst/>
          </a:prstGeom>
          <a:ln>
            <a:noFill/>
          </a:ln>
          <a:effectLst>
            <a:outerShdw blurRad="292100" dist="139700" dir="2700000" algn="tl" rotWithShape="0">
              <a:srgbClr val="333333">
                <a:alpha val="65000"/>
              </a:srgbClr>
            </a:outerShdw>
          </a:effectLst>
        </p:spPr>
      </p:pic>
      <p:sp>
        <p:nvSpPr>
          <p:cNvPr id="5" name="L-Shape 4">
            <a:extLst>
              <a:ext uri="{FF2B5EF4-FFF2-40B4-BE49-F238E27FC236}">
                <a16:creationId xmlns:a16="http://schemas.microsoft.com/office/drawing/2014/main" id="{91F2B724-5BCE-0762-A1F7-07013FCE63BA}"/>
              </a:ext>
            </a:extLst>
          </p:cNvPr>
          <p:cNvSpPr/>
          <p:nvPr/>
        </p:nvSpPr>
        <p:spPr>
          <a:xfrm rot="18709348">
            <a:off x="2328607" y="2743509"/>
            <a:ext cx="151447" cy="152515"/>
          </a:xfrm>
          <a:prstGeom prst="corner">
            <a:avLst>
              <a:gd name="adj1" fmla="val 15588"/>
              <a:gd name="adj2" fmla="val 15695"/>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DB73B0F3-5EDC-28E0-8D9C-8713724D6B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59168" y="2692419"/>
            <a:ext cx="1425891" cy="1763096"/>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6888EB47-C58E-1636-7E64-3F73BFFDD5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09474" y="2692419"/>
            <a:ext cx="1488515" cy="17630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0C91C5B-D6F0-AD74-DA0B-2515C23D95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20951" y="2692419"/>
            <a:ext cx="1464429" cy="176309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7781500-14C4-0ED0-7423-F1850BFE1684}"/>
              </a:ext>
            </a:extLst>
          </p:cNvPr>
          <p:cNvSpPr/>
          <p:nvPr/>
        </p:nvSpPr>
        <p:spPr>
          <a:xfrm>
            <a:off x="4421746" y="1081824"/>
            <a:ext cx="4627809" cy="3679065"/>
          </a:xfrm>
          <a:prstGeom prst="rect">
            <a:avLst/>
          </a:prstGeom>
          <a:noFill/>
          <a:ln w="12700">
            <a:solidFill>
              <a:srgbClr val="BDBDBD"/>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 name="Rectangle: Rounded Corners 9">
            <a:extLst>
              <a:ext uri="{FF2B5EF4-FFF2-40B4-BE49-F238E27FC236}">
                <a16:creationId xmlns:a16="http://schemas.microsoft.com/office/drawing/2014/main" id="{5E8FF6F0-82E4-3AB6-5675-D031ED3C4DBC}"/>
              </a:ext>
            </a:extLst>
          </p:cNvPr>
          <p:cNvSpPr/>
          <p:nvPr/>
        </p:nvSpPr>
        <p:spPr>
          <a:xfrm rot="16200000">
            <a:off x="-1659222" y="2394752"/>
            <a:ext cx="3918031" cy="612847"/>
          </a:xfrm>
          <a:prstGeom prst="roundRect">
            <a:avLst>
              <a:gd name="adj" fmla="val 50000"/>
            </a:avLst>
          </a:prstGeom>
          <a:solidFill>
            <a:srgbClr val="BDBD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400"/>
              </a:lnSpc>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CALCIUM TRANSIENT</a:t>
            </a:r>
          </a:p>
        </p:txBody>
      </p:sp>
    </p:spTree>
    <p:extLst>
      <p:ext uri="{BB962C8B-B14F-4D97-AF65-F5344CB8AC3E}">
        <p14:creationId xmlns:p14="http://schemas.microsoft.com/office/powerpoint/2010/main" val="42040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3" fill="hold"/>
                                        <p:tgtEl>
                                          <p:spTgt spid="12"/>
                                        </p:tgtEl>
                                      </p:cBhvr>
                                    </p:cmd>
                                  </p:childTnLst>
                                </p:cTn>
                              </p:par>
                            </p:childTnLst>
                          </p:cTn>
                        </p:par>
                        <p:par>
                          <p:cTn id="7" fill="hold">
                            <p:stCondLst>
                              <p:cond delay="14583"/>
                            </p:stCondLst>
                            <p:childTnLst>
                              <p:par>
                                <p:cTn id="8" presetID="1" presetClass="mediacall" presetSubtype="0" fill="hold" nodeType="afterEffect">
                                  <p:stCondLst>
                                    <p:cond delay="0"/>
                                  </p:stCondLst>
                                  <p:childTnLst>
                                    <p:cmd type="call" cmd="playFrom(0.0)">
                                      <p:cBhvr>
                                        <p:cTn id="9" dur="139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2"/>
                </p:tgtEl>
              </p:cMediaNode>
            </p:video>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repeatCount="indefinite"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383D1-3A3E-72E7-4F49-AD6984EB31CD}"/>
              </a:ext>
            </a:extLst>
          </p:cNvPr>
          <p:cNvSpPr txBox="1">
            <a:spLocks/>
          </p:cNvSpPr>
          <p:nvPr/>
        </p:nvSpPr>
        <p:spPr>
          <a:xfrm>
            <a:off x="462844" y="144551"/>
            <a:ext cx="8425725" cy="5727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400" b="0" i="0" u="none" strike="noStrike" cap="none">
                <a:solidFill>
                  <a:schemeClr val="tx1">
                    <a:lumMod val="65000"/>
                    <a:lumOff val="35000"/>
                  </a:schemeClr>
                </a:solidFill>
                <a:latin typeface="Calibri Light" panose="020F0302020204030204" pitchFamily="34" charset="0"/>
                <a:ea typeface="Arial"/>
                <a:cs typeface="Calibri Light" panose="020F0302020204030204" pitchFamily="34" charset="0"/>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2000" b="1" dirty="0">
                <a:solidFill>
                  <a:schemeClr val="tx1"/>
                </a:solidFill>
                <a:latin typeface="Rajdhani" panose="02000000000000000000" pitchFamily="2" charset="0"/>
                <a:ea typeface="Calibri Light" panose="020F0302020204030204" pitchFamily="34" charset="0"/>
                <a:cs typeface="Rajdhani" panose="02000000000000000000" pitchFamily="2" charset="0"/>
              </a:rPr>
              <a:t>Morphology</a:t>
            </a:r>
            <a:r>
              <a:rPr lang="en-US" sz="2000"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rPr>
              <a:t> of the tissues</a:t>
            </a:r>
            <a:endParaRPr lang="en-US" dirty="0">
              <a:solidFill>
                <a:schemeClr val="tx1"/>
              </a:solidFill>
              <a:latin typeface="Rajdhani Light" panose="02000000000000000000" pitchFamily="2" charset="0"/>
              <a:ea typeface="Calibri Light" panose="020F0302020204030204" pitchFamily="34" charset="0"/>
              <a:cs typeface="Rajdhani Light" panose="02000000000000000000" pitchFamily="2" charset="0"/>
            </a:endParaRPr>
          </a:p>
        </p:txBody>
      </p:sp>
      <p:sp>
        <p:nvSpPr>
          <p:cNvPr id="4" name="TextBox 3">
            <a:extLst>
              <a:ext uri="{FF2B5EF4-FFF2-40B4-BE49-F238E27FC236}">
                <a16:creationId xmlns:a16="http://schemas.microsoft.com/office/drawing/2014/main" id="{F8540B6A-9352-AFC5-EE9A-2AE4B60B7E29}"/>
              </a:ext>
            </a:extLst>
          </p:cNvPr>
          <p:cNvSpPr txBox="1"/>
          <p:nvPr/>
        </p:nvSpPr>
        <p:spPr>
          <a:xfrm>
            <a:off x="865197" y="4067789"/>
            <a:ext cx="2313785" cy="307777"/>
          </a:xfrm>
          <a:prstGeom prst="rect">
            <a:avLst/>
          </a:prstGeom>
          <a:noFill/>
        </p:spPr>
        <p:txBody>
          <a:bodyPr wrap="square" rtlCol="0">
            <a:spAutoFit/>
          </a:bodyPr>
          <a:lstStyle/>
          <a:p>
            <a:r>
              <a:rPr lang="en-US"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Troponin T </a:t>
            </a: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a:solidFill>
                  <a:srgbClr val="92D050"/>
                </a:solidFill>
                <a:latin typeface="Calibri Light" panose="020F0302020204030204" pitchFamily="34" charset="0"/>
                <a:ea typeface="Calibri Light" panose="020F0302020204030204" pitchFamily="34" charset="0"/>
                <a:cs typeface="Calibri Light" panose="020F0302020204030204" pitchFamily="34" charset="0"/>
              </a:rPr>
              <a:t>Vimentin </a:t>
            </a:r>
            <a:r>
              <a:rPr lang="en-US"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dirty="0">
                <a:solidFill>
                  <a:srgbClr val="92D05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a:solidFill>
                  <a:srgbClr val="00B0F0"/>
                </a:solidFill>
                <a:latin typeface="Calibri Light" panose="020F0302020204030204" pitchFamily="34" charset="0"/>
                <a:ea typeface="Calibri Light" panose="020F0302020204030204" pitchFamily="34" charset="0"/>
                <a:cs typeface="Calibri Light" panose="020F0302020204030204" pitchFamily="34" charset="0"/>
              </a:rPr>
              <a:t>DAPI</a:t>
            </a:r>
          </a:p>
        </p:txBody>
      </p:sp>
      <p:grpSp>
        <p:nvGrpSpPr>
          <p:cNvPr id="9" name="Group 8">
            <a:extLst>
              <a:ext uri="{FF2B5EF4-FFF2-40B4-BE49-F238E27FC236}">
                <a16:creationId xmlns:a16="http://schemas.microsoft.com/office/drawing/2014/main" id="{73365F5C-8B74-D669-E918-5B0F27DC2BFE}"/>
              </a:ext>
            </a:extLst>
          </p:cNvPr>
          <p:cNvGrpSpPr/>
          <p:nvPr/>
        </p:nvGrpSpPr>
        <p:grpSpPr>
          <a:xfrm>
            <a:off x="275003" y="1233419"/>
            <a:ext cx="3035782" cy="2834370"/>
            <a:chOff x="687064" y="1096270"/>
            <a:chExt cx="3035782" cy="2834370"/>
          </a:xfrm>
        </p:grpSpPr>
        <p:pic>
          <p:nvPicPr>
            <p:cNvPr id="5" name="Picture 4" descr="A circular object with red and green spots&#10;&#10;Description automatically generated">
              <a:extLst>
                <a:ext uri="{FF2B5EF4-FFF2-40B4-BE49-F238E27FC236}">
                  <a16:creationId xmlns:a16="http://schemas.microsoft.com/office/drawing/2014/main" id="{1F1339C6-0A74-227E-C5EC-EDE885C30865}"/>
                </a:ext>
              </a:extLst>
            </p:cNvPr>
            <p:cNvPicPr>
              <a:picLocks noChangeAspect="1"/>
            </p:cNvPicPr>
            <p:nvPr/>
          </p:nvPicPr>
          <p:blipFill rotWithShape="1">
            <a:blip r:embed="rId2"/>
            <a:srcRect l="14629" t="15125" r="11143" b="14397"/>
            <a:stretch/>
          </p:blipFill>
          <p:spPr>
            <a:xfrm>
              <a:off x="1069201" y="1387308"/>
              <a:ext cx="2653645" cy="2543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A489A3FF-C86C-4265-1BB2-F2009A0B6BAB}"/>
                </a:ext>
              </a:extLst>
            </p:cNvPr>
            <p:cNvSpPr txBox="1"/>
            <p:nvPr/>
          </p:nvSpPr>
          <p:spPr>
            <a:xfrm>
              <a:off x="687064" y="1096270"/>
              <a:ext cx="2623721" cy="307777"/>
            </a:xfrm>
            <a:prstGeom prst="rect">
              <a:avLst/>
            </a:prstGeom>
            <a:noFill/>
          </p:spPr>
          <p:txBody>
            <a:bodyPr wrap="square" rtlCol="0">
              <a:spAutoFit/>
            </a:bodyPr>
            <a:lstStyle/>
            <a:p>
              <a:pPr algn="ctr"/>
              <a:r>
                <a:rPr lang="en-US" dirty="0">
                  <a:latin typeface="Calibri Light" panose="020F0302020204030204" pitchFamily="34" charset="0"/>
                  <a:ea typeface="Calibri Light" panose="020F0302020204030204" pitchFamily="34" charset="0"/>
                  <a:cs typeface="Calibri Light" panose="020F0302020204030204" pitchFamily="34" charset="0"/>
                </a:rPr>
                <a:t>Basal layer of fibroblasts </a:t>
              </a:r>
            </a:p>
          </p:txBody>
        </p:sp>
      </p:grpSp>
      <p:grpSp>
        <p:nvGrpSpPr>
          <p:cNvPr id="10" name="Group 9">
            <a:extLst>
              <a:ext uri="{FF2B5EF4-FFF2-40B4-BE49-F238E27FC236}">
                <a16:creationId xmlns:a16="http://schemas.microsoft.com/office/drawing/2014/main" id="{F69DE6D9-E3D3-D8BC-B0E3-F5996E7577F3}"/>
              </a:ext>
            </a:extLst>
          </p:cNvPr>
          <p:cNvGrpSpPr/>
          <p:nvPr/>
        </p:nvGrpSpPr>
        <p:grpSpPr>
          <a:xfrm>
            <a:off x="3442762" y="1079531"/>
            <a:ext cx="5114456" cy="2971017"/>
            <a:chOff x="3442762" y="1079531"/>
            <a:chExt cx="5114456" cy="2971017"/>
          </a:xfrm>
        </p:grpSpPr>
        <p:pic>
          <p:nvPicPr>
            <p:cNvPr id="7" name="Picture 6" descr="A red circle with blue dots&#10;&#10;Description automatically generated">
              <a:extLst>
                <a:ext uri="{FF2B5EF4-FFF2-40B4-BE49-F238E27FC236}">
                  <a16:creationId xmlns:a16="http://schemas.microsoft.com/office/drawing/2014/main" id="{5F320FE0-9DBA-9346-7369-99E440A348C5}"/>
                </a:ext>
              </a:extLst>
            </p:cNvPr>
            <p:cNvPicPr>
              <a:picLocks noChangeAspect="1"/>
            </p:cNvPicPr>
            <p:nvPr/>
          </p:nvPicPr>
          <p:blipFill rotWithShape="1">
            <a:blip r:embed="rId3"/>
            <a:srcRect l="15294" t="15099" r="14454" b="14538"/>
            <a:stretch/>
          </p:blipFill>
          <p:spPr>
            <a:xfrm>
              <a:off x="5995501" y="1507215"/>
              <a:ext cx="2561717" cy="25433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descr="A circular object with red and green lines&#10;&#10;Description automatically generated with medium confidence">
              <a:extLst>
                <a:ext uri="{FF2B5EF4-FFF2-40B4-BE49-F238E27FC236}">
                  <a16:creationId xmlns:a16="http://schemas.microsoft.com/office/drawing/2014/main" id="{7DAED0C3-2354-79F1-3D2A-68B723EFC32E}"/>
                </a:ext>
              </a:extLst>
            </p:cNvPr>
            <p:cNvPicPr>
              <a:picLocks noChangeAspect="1"/>
            </p:cNvPicPr>
            <p:nvPr/>
          </p:nvPicPr>
          <p:blipFill rotWithShape="1">
            <a:blip r:embed="rId4"/>
            <a:srcRect l="16916" t="15125" r="15369" b="14397"/>
            <a:stretch/>
          </p:blipFill>
          <p:spPr>
            <a:xfrm>
              <a:off x="3442762" y="1507215"/>
              <a:ext cx="2420762" cy="2543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3D706029-189C-DE65-96D0-B064E3EA3F01}"/>
                </a:ext>
              </a:extLst>
            </p:cNvPr>
            <p:cNvSpPr txBox="1"/>
            <p:nvPr/>
          </p:nvSpPr>
          <p:spPr>
            <a:xfrm>
              <a:off x="5200423" y="1079531"/>
              <a:ext cx="2623721" cy="307777"/>
            </a:xfrm>
            <a:prstGeom prst="rect">
              <a:avLst/>
            </a:prstGeom>
            <a:noFill/>
          </p:spPr>
          <p:txBody>
            <a:bodyPr wrap="square" rtlCol="0">
              <a:sp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Cardiac tissue</a:t>
              </a:r>
            </a:p>
          </p:txBody>
        </p:sp>
      </p:grpSp>
      <p:sp>
        <p:nvSpPr>
          <p:cNvPr id="3" name="TextBox 2">
            <a:extLst>
              <a:ext uri="{FF2B5EF4-FFF2-40B4-BE49-F238E27FC236}">
                <a16:creationId xmlns:a16="http://schemas.microsoft.com/office/drawing/2014/main" id="{895FAD80-05E1-87E2-9084-45A12C304E0D}"/>
              </a:ext>
            </a:extLst>
          </p:cNvPr>
          <p:cNvSpPr txBox="1"/>
          <p:nvPr/>
        </p:nvSpPr>
        <p:spPr>
          <a:xfrm>
            <a:off x="5200422" y="4692605"/>
            <a:ext cx="3447671" cy="276999"/>
          </a:xfrm>
          <a:prstGeom prst="rect">
            <a:avLst/>
          </a:prstGeom>
          <a:noFill/>
        </p:spPr>
        <p:txBody>
          <a:bodyPr wrap="square">
            <a:spAutoFit/>
          </a:bodyPr>
          <a:lstStyle/>
          <a:p>
            <a:pPr algn="r"/>
            <a:r>
              <a:rPr lang="en-US" sz="600" i="1" dirty="0" err="1"/>
              <a:t>Seguret</a:t>
            </a:r>
            <a:r>
              <a:rPr lang="en-US" sz="600" i="1" dirty="0"/>
              <a:t>  et al (2023) A versatile high-throughput assay based on 3D ring-shaped cardiac tissues generated from human induced pluripotent stem cell derived cardiomyocytes </a:t>
            </a:r>
            <a:r>
              <a:rPr lang="en-US" sz="600" i="1" dirty="0" err="1"/>
              <a:t>eLife</a:t>
            </a:r>
            <a:r>
              <a:rPr lang="en-US" sz="600" i="1" dirty="0"/>
              <a:t> 12:RP87739</a:t>
            </a:r>
          </a:p>
        </p:txBody>
      </p:sp>
    </p:spTree>
    <p:extLst>
      <p:ext uri="{BB962C8B-B14F-4D97-AF65-F5344CB8AC3E}">
        <p14:creationId xmlns:p14="http://schemas.microsoft.com/office/powerpoint/2010/main" val="105610459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3C8E7432B28F46905D8A5BB398E9C9" ma:contentTypeVersion="8" ma:contentTypeDescription="Crée un document." ma:contentTypeScope="" ma:versionID="357c4568acb0eadd26639d890e7f8a90">
  <xsd:schema xmlns:xsd="http://www.w3.org/2001/XMLSchema" xmlns:xs="http://www.w3.org/2001/XMLSchema" xmlns:p="http://schemas.microsoft.com/office/2006/metadata/properties" xmlns:ns3="e7c48cc0-8142-431f-a06d-1042e03d2f38" targetNamespace="http://schemas.microsoft.com/office/2006/metadata/properties" ma:root="true" ma:fieldsID="f3f36070560e9cbcb2fc6cbd12bdaf5a" ns3:_="">
    <xsd:import namespace="e7c48cc0-8142-431f-a06d-1042e03d2f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c48cc0-8142-431f-a06d-1042e03d2f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178EAED-1AEE-4986-81B5-95ABFB7095BA}">
  <ds:schemaRefs>
    <ds:schemaRef ds:uri="http://schemas.microsoft.com/sharepoint/v3/contenttype/forms"/>
  </ds:schemaRefs>
</ds:datastoreItem>
</file>

<file path=customXml/itemProps2.xml><?xml version="1.0" encoding="utf-8"?>
<ds:datastoreItem xmlns:ds="http://schemas.openxmlformats.org/officeDocument/2006/customXml" ds:itemID="{A3EDC203-2652-4CF3-846E-5FD033F58F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c48cc0-8142-431f-a06d-1042e03d2f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523CF6-D0B7-4451-9C2F-F4F5B4C39B1E}">
  <ds:schemaRefs>
    <ds:schemaRef ds:uri="http://schemas.microsoft.com/office/2006/documentManagement/types"/>
    <ds:schemaRef ds:uri="http://schemas.microsoft.com/office/2006/metadata/properties"/>
    <ds:schemaRef ds:uri="http://www.w3.org/XML/1998/namespace"/>
    <ds:schemaRef ds:uri="http://schemas.microsoft.com/office/infopath/2007/PartnerControls"/>
    <ds:schemaRef ds:uri="http://purl.org/dc/elements/1.1/"/>
    <ds:schemaRef ds:uri="e7c48cc0-8142-431f-a06d-1042e03d2f38"/>
    <ds:schemaRef ds:uri="http://schemas.openxmlformats.org/package/2006/metadata/core-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38899</TotalTime>
  <Words>943</Words>
  <Application>Microsoft Office PowerPoint</Application>
  <PresentationFormat>Affichage à l'écran (16:9)</PresentationFormat>
  <Paragraphs>118</Paragraphs>
  <Slides>17</Slides>
  <Notes>7</Notes>
  <HiddenSlides>0</HiddenSlides>
  <MMClips>10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17</vt:i4>
      </vt:variant>
    </vt:vector>
  </HeadingPairs>
  <TitlesOfParts>
    <vt:vector size="25" baseType="lpstr">
      <vt:lpstr>Arial</vt:lpstr>
      <vt:lpstr>Calibri</vt:lpstr>
      <vt:lpstr>Calibri Light</vt:lpstr>
      <vt:lpstr>Rajdhani</vt:lpstr>
      <vt:lpstr>Rajdhani Light</vt:lpstr>
      <vt:lpstr>Wingdings</vt:lpstr>
      <vt:lpstr>Simple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4DCELL</dc:creator>
  <cp:lastModifiedBy>Bforcure Board 1</cp:lastModifiedBy>
  <cp:revision>436</cp:revision>
  <dcterms:modified xsi:type="dcterms:W3CDTF">2025-12-12T18:30:45Z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0x010100913C8E7432B28F46905D8A5BB398E9C9</vt:lpwstr>
  </property>
</Properties>
</file>